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317" r:id="rId2"/>
    <p:sldId id="374" r:id="rId3"/>
    <p:sldId id="517" r:id="rId4"/>
    <p:sldId id="519" r:id="rId5"/>
    <p:sldId id="377" r:id="rId6"/>
    <p:sldId id="516" r:id="rId7"/>
    <p:sldId id="518" r:id="rId8"/>
    <p:sldId id="376" r:id="rId9"/>
    <p:sldId id="558" r:id="rId10"/>
    <p:sldId id="541" r:id="rId11"/>
    <p:sldId id="560" r:id="rId12"/>
    <p:sldId id="557" r:id="rId13"/>
    <p:sldId id="521" r:id="rId14"/>
    <p:sldId id="547" r:id="rId15"/>
    <p:sldId id="524" r:id="rId16"/>
    <p:sldId id="552" r:id="rId17"/>
    <p:sldId id="553" r:id="rId18"/>
    <p:sldId id="527" r:id="rId19"/>
    <p:sldId id="549" r:id="rId20"/>
    <p:sldId id="386" r:id="rId21"/>
    <p:sldId id="529" r:id="rId22"/>
    <p:sldId id="530" r:id="rId23"/>
    <p:sldId id="535" r:id="rId24"/>
    <p:sldId id="537" r:id="rId25"/>
    <p:sldId id="398" r:id="rId26"/>
    <p:sldId id="539" r:id="rId27"/>
    <p:sldId id="538" r:id="rId28"/>
    <p:sldId id="388" r:id="rId29"/>
    <p:sldId id="318" r:id="rId30"/>
  </p:sldIdLst>
  <p:sldSz cx="9144000" cy="5143500" type="screen16x9"/>
  <p:notesSz cx="6858000" cy="9144000"/>
  <p:defaultTextStyle>
    <a:defPPr>
      <a:defRPr lang="zh-CN"/>
    </a:defPPr>
    <a:lvl1pPr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extLst>
    <p:ext uri="{EFAFB233-063F-42B5-8137-9DF3F51BA10A}">
      <p15:sldGuideLst xmlns:p15="http://schemas.microsoft.com/office/powerpoint/2012/main">
        <p15:guide id="1" orient="horz" pos="1619">
          <p15:clr>
            <a:srgbClr val="A4A3A4"/>
          </p15:clr>
        </p15:guide>
        <p15:guide id="2" pos="288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DFD"/>
    <a:srgbClr val="005DA2"/>
    <a:srgbClr val="0F1836"/>
    <a:srgbClr val="F79600"/>
    <a:srgbClr val="3992DB"/>
    <a:srgbClr val="D9D9D9"/>
    <a:srgbClr val="DCDE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2" autoAdjust="0"/>
    <p:restoredTop sz="94660" autoAdjust="0"/>
  </p:normalViewPr>
  <p:slideViewPr>
    <p:cSldViewPr>
      <p:cViewPr varScale="1">
        <p:scale>
          <a:sx n="67" d="100"/>
          <a:sy n="67" d="100"/>
        </p:scale>
        <p:origin x="922" y="77"/>
      </p:cViewPr>
      <p:guideLst>
        <p:guide orient="horz" pos="1619"/>
        <p:guide pos="288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buFontTx/>
              <a:buNone/>
              <a:defRPr sz="1200">
                <a:latin typeface="+mn-lt"/>
                <a:ea typeface="+mn-ea"/>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buFontTx/>
              <a:buNone/>
              <a:defRPr sz="1200">
                <a:latin typeface="+mn-lt"/>
                <a:ea typeface="+mn-ea"/>
              </a:defRPr>
            </a:lvl1pPr>
          </a:lstStyle>
          <a:p>
            <a:pPr>
              <a:defRPr/>
            </a:pPr>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buFontTx/>
              <a:buNone/>
              <a:defRPr sz="1200">
                <a:latin typeface="+mn-lt"/>
                <a:ea typeface="+mn-ea"/>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6B833CCF-0585-48AC-9429-243A09CA943B}" type="slidenum">
              <a:rPr lang="zh-CN" altLang="en-US"/>
              <a:pPr/>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buFontTx/>
              <a:buNone/>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buFontTx/>
              <a:buNone/>
              <a:defRPr sz="1200">
                <a:latin typeface="+mn-lt"/>
                <a:ea typeface="+mn-ea"/>
              </a:defRPr>
            </a:lvl1pPr>
          </a:lstStyle>
          <a:p>
            <a:pPr>
              <a:defRPr/>
            </a:pPr>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buFontTx/>
              <a:buNone/>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1E57B952-9C3F-42F6-9524-8905D3BD47A1}" type="slidenum">
              <a:rPr lang="zh-CN" altLang="en-US"/>
              <a:pPr/>
              <a:t>‹#›</a:t>
            </a:fld>
            <a:endParaRPr lang="zh-CN"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幻灯片图像占位符 1"/>
          <p:cNvSpPr>
            <a:spLocks noGrp="1" noRot="1" noChangeAspect="1" noChangeArrowheads="1" noTextEdit="1"/>
          </p:cNvSpPr>
          <p:nvPr>
            <p:ph type="sldImg" idx="4294967295"/>
          </p:nvPr>
        </p:nvSpPr>
        <p:spPr bwMode="auto">
          <a:ln>
            <a:solidFill>
              <a:srgbClr val="000000"/>
            </a:solidFill>
            <a:miter lim="800000"/>
            <a:headEnd/>
            <a:tailEnd/>
          </a:ln>
        </p:spPr>
      </p:sp>
      <p:sp>
        <p:nvSpPr>
          <p:cNvPr id="5122" name="备注占位符 2"/>
          <p:cNvSpPr>
            <a:spLocks noGrp="1" noChangeArrowheads="1"/>
          </p:cNvSpPr>
          <p:nvPr>
            <p:ph type="body" idx="4294967295"/>
          </p:nvPr>
        </p:nvSpPr>
        <p:spPr bwMode="auto">
          <a:noFill/>
          <a:ln/>
        </p:spPr>
        <p:txBody>
          <a:bodyPr wrap="square" numCol="1" anchor="t" anchorCtr="0" compatLnSpc="1">
            <a:prstTxWarp prst="textNoShape">
              <a:avLst/>
            </a:prstTxWarp>
          </a:bodyPr>
          <a:lstStyle/>
          <a:p>
            <a:pPr>
              <a:spcBef>
                <a:spcPct val="0"/>
              </a:spcBef>
            </a:pPr>
            <a:endParaRPr lang="zh-CN" altLang="en-US"/>
          </a:p>
        </p:txBody>
      </p:sp>
      <p:sp>
        <p:nvSpPr>
          <p:cNvPr id="5123" name="灯片编号占位符 3"/>
          <p:cNvSpPr>
            <a:spLocks noGrp="1" noChangeArrowheads="1"/>
          </p:cNvSpPr>
          <p:nvPr>
            <p:ph type="sldNum" sz="quarter" idx="5"/>
          </p:nvPr>
        </p:nvSpPr>
        <p:spPr bwMode="auto">
          <a:noFill/>
          <a:ln>
            <a:miter lim="800000"/>
            <a:headEnd/>
            <a:tailEnd/>
          </a:ln>
        </p:spPr>
        <p:txBody>
          <a:bodyPr/>
          <a:lstStyle/>
          <a:p>
            <a:fld id="{99D3F7DA-E83C-4C72-B5D8-16DDA30A8080}" type="slidenum">
              <a:rPr lang="zh-CN" altLang="en-US"/>
              <a:pPr/>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幻灯片图像占位符 1"/>
          <p:cNvSpPr>
            <a:spLocks noGrp="1" noRot="1" noChangeAspect="1" noChangeArrowheads="1" noTextEdit="1"/>
          </p:cNvSpPr>
          <p:nvPr>
            <p:ph type="sldImg" idx="4294967295"/>
          </p:nvPr>
        </p:nvSpPr>
        <p:spPr bwMode="auto">
          <a:ln>
            <a:solidFill>
              <a:srgbClr val="000000"/>
            </a:solidFill>
            <a:miter lim="800000"/>
            <a:headEnd/>
            <a:tailEnd/>
          </a:ln>
        </p:spPr>
      </p:sp>
      <p:sp>
        <p:nvSpPr>
          <p:cNvPr id="76802" name="备注占位符 2"/>
          <p:cNvSpPr>
            <a:spLocks noGrp="1" noChangeArrowheads="1"/>
          </p:cNvSpPr>
          <p:nvPr>
            <p:ph type="body" idx="4294967295"/>
          </p:nvPr>
        </p:nvSpPr>
        <p:spPr bwMode="auto">
          <a:noFill/>
          <a:ln/>
        </p:spPr>
        <p:txBody>
          <a:bodyPr wrap="square" numCol="1" anchor="t" anchorCtr="0" compatLnSpc="1">
            <a:prstTxWarp prst="textNoShape">
              <a:avLst/>
            </a:prstTxWarp>
          </a:bodyPr>
          <a:lstStyle/>
          <a:p>
            <a:pPr>
              <a:spcBef>
                <a:spcPct val="0"/>
              </a:spcBef>
            </a:pPr>
            <a:endParaRPr lang="zh-CN" altLang="en-US"/>
          </a:p>
        </p:txBody>
      </p:sp>
      <p:sp>
        <p:nvSpPr>
          <p:cNvPr id="76803" name="灯片编号占位符 3"/>
          <p:cNvSpPr>
            <a:spLocks noGrp="1" noChangeArrowheads="1"/>
          </p:cNvSpPr>
          <p:nvPr>
            <p:ph type="sldNum" sz="quarter" idx="5"/>
          </p:nvPr>
        </p:nvSpPr>
        <p:spPr bwMode="auto">
          <a:noFill/>
          <a:ln>
            <a:miter lim="800000"/>
            <a:headEnd/>
            <a:tailEnd/>
          </a:ln>
        </p:spPr>
        <p:txBody>
          <a:bodyPr/>
          <a:lstStyle/>
          <a:p>
            <a:fld id="{E29CC73A-C48E-4317-B939-788EDD41CE4F}" type="slidenum">
              <a:rPr lang="zh-CN" altLang="en-US"/>
              <a:pPr/>
              <a:t>29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noProof="1"/>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noProof="1"/>
              <a:t>单击此处编辑母版副标题样式</a:t>
            </a:r>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47B9F818-19BA-4C13-B342-0BF9A430689D}" type="slidenum">
              <a:rPr lang="zh-CN" altLang="en-US"/>
              <a:pPr/>
              <a:t>‹#›</a:t>
            </a:fld>
            <a:endParaRPr lang="zh-CN" altLang="en-US"/>
          </a:p>
        </p:txBody>
      </p:sp>
    </p:spTree>
  </p:cSld>
  <p:clrMapOvr>
    <a:masterClrMapping/>
  </p:clrMapOvr>
  <p:transition spd="slow" advTm="0">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noProof="1"/>
              <a:t>单击此处编辑母版标题样式</a:t>
            </a:r>
          </a:p>
        </p:txBody>
      </p:sp>
      <p:sp>
        <p:nvSpPr>
          <p:cNvPr id="3" name="图片占位符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p>
        </p:txBody>
      </p:sp>
      <p:sp>
        <p:nvSpPr>
          <p:cNvPr id="5" name="日期占位符 3"/>
          <p:cNvSpPr>
            <a:spLocks noGrp="1"/>
          </p:cNvSpPr>
          <p:nvPr>
            <p:ph type="dt" sz="half" idx="10"/>
          </p:nvPr>
        </p:nvSpPr>
        <p:spPr/>
        <p:txBody>
          <a:bodyPr/>
          <a:lstStyle>
            <a:lvl1pPr>
              <a:defRPr/>
            </a:lvl1pPr>
          </a:lstStyle>
          <a:p>
            <a:pPr>
              <a:defRPr/>
            </a:pPr>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fld id="{194DC887-B939-4862-8DDB-1D20C92FF125}" type="slidenum">
              <a:rPr lang="zh-CN" altLang="en-US"/>
              <a:pPr/>
              <a:t>‹#›</a:t>
            </a:fld>
            <a:endParaRPr lang="zh-CN" altLang="en-US"/>
          </a:p>
        </p:txBody>
      </p:sp>
    </p:spTree>
  </p:cSld>
  <p:clrMapOvr>
    <a:masterClrMapping/>
  </p:clrMapOvr>
  <p:transition spd="slow" advTm="0">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A4B9014F-A637-4496-A1DD-9E06ABC4E820}" type="slidenum">
              <a:rPr lang="zh-CN" altLang="en-US"/>
              <a:pPr/>
              <a:t>‹#›</a:t>
            </a:fld>
            <a:endParaRPr lang="zh-CN" altLang="en-US"/>
          </a:p>
        </p:txBody>
      </p:sp>
    </p:spTree>
  </p:cSld>
  <p:clrMapOvr>
    <a:masterClrMapping/>
  </p:clrMapOvr>
  <p:transition spd="slow" advTm="0">
    <p:cov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20EEF045-2460-4C08-A450-35E3B1E4B734}" type="slidenum">
              <a:rPr lang="zh-CN" altLang="en-US"/>
              <a:pPr/>
              <a:t>‹#›</a:t>
            </a:fld>
            <a:endParaRPr lang="zh-CN" altLang="en-US"/>
          </a:p>
        </p:txBody>
      </p:sp>
    </p:spTree>
  </p:cSld>
  <p:clrMapOvr>
    <a:masterClrMapping/>
  </p:clrMapOvr>
  <p:transition spd="slow" advTm="0">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fld id="{336F1331-9DB6-4252-A054-1885C268D69B}" type="slidenum">
              <a:rPr lang="zh-CN" altLang="en-US"/>
              <a:pPr/>
              <a:t>‹#›</a:t>
            </a:fld>
            <a:endParaRPr lang="zh-CN" altLang="en-US"/>
          </a:p>
        </p:txBody>
      </p:sp>
    </p:spTree>
  </p:cSld>
  <p:clrMapOvr>
    <a:masterClrMapping/>
  </p:clrMapOvr>
  <p:transition spd="slow" advTm="0">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标题和内容">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fld id="{AFDFC985-748D-4FE5-AC0B-6665DBCF530E}" type="slidenum">
              <a:rPr lang="zh-CN" altLang="en-US"/>
              <a:pPr/>
              <a:t>‹#›</a:t>
            </a:fld>
            <a:endParaRPr lang="zh-CN" altLang="en-US"/>
          </a:p>
        </p:txBody>
      </p:sp>
    </p:spTree>
  </p:cSld>
  <p:clrMapOvr>
    <a:masterClrMapping/>
  </p:clrMapOvr>
  <p:transition spd="slow" advTm="0">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noProof="1"/>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noProof="1"/>
              <a:t>单击此处编辑母版文本样式</a:t>
            </a:r>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49205004-2307-4838-AC8B-08BCAAC466D2}" type="slidenum">
              <a:rPr lang="zh-CN" altLang="en-US"/>
              <a:pPr/>
              <a:t>‹#›</a:t>
            </a:fld>
            <a:endParaRPr lang="zh-CN" altLang="en-US"/>
          </a:p>
        </p:txBody>
      </p:sp>
    </p:spTree>
  </p:cSld>
  <p:clrMapOvr>
    <a:masterClrMapping/>
  </p:clrMapOvr>
  <p:transition spd="slow" advTm="0">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日期占位符 3"/>
          <p:cNvSpPr>
            <a:spLocks noGrp="1"/>
          </p:cNvSpPr>
          <p:nvPr>
            <p:ph type="dt" sz="half" idx="10"/>
          </p:nvPr>
        </p:nvSpPr>
        <p:spPr/>
        <p:txBody>
          <a:bodyPr/>
          <a:lstStyle>
            <a:lvl1pPr>
              <a:defRPr/>
            </a:lvl1pPr>
          </a:lstStyle>
          <a:p>
            <a:pPr>
              <a:defRPr/>
            </a:pPr>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fld id="{11AA62AC-4A48-4849-9C61-25AAB021C0E0}" type="slidenum">
              <a:rPr lang="zh-CN" altLang="en-US"/>
              <a:pPr/>
              <a:t>‹#›</a:t>
            </a:fld>
            <a:endParaRPr lang="zh-CN" altLang="en-US"/>
          </a:p>
        </p:txBody>
      </p:sp>
    </p:spTree>
  </p:cSld>
  <p:clrMapOvr>
    <a:masterClrMapping/>
  </p:clrMapOvr>
  <p:transition spd="slow" advTm="0">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noProof="1"/>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7" name="日期占位符 3"/>
          <p:cNvSpPr>
            <a:spLocks noGrp="1"/>
          </p:cNvSpPr>
          <p:nvPr>
            <p:ph type="dt" sz="half" idx="10"/>
          </p:nvPr>
        </p:nvSpPr>
        <p:spPr/>
        <p:txBody>
          <a:bodyPr/>
          <a:lstStyle>
            <a:lvl1pPr>
              <a:defRPr/>
            </a:lvl1pPr>
          </a:lstStyle>
          <a:p>
            <a:pPr>
              <a:defRPr/>
            </a:pPr>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fld id="{D2BF2D5E-CC6D-4611-A76F-FADDFBCC4180}" type="slidenum">
              <a:rPr lang="zh-CN" altLang="en-US"/>
              <a:pPr/>
              <a:t>‹#›</a:t>
            </a:fld>
            <a:endParaRPr lang="zh-CN" altLang="en-US"/>
          </a:p>
        </p:txBody>
      </p:sp>
    </p:spTree>
  </p:cSld>
  <p:clrMapOvr>
    <a:masterClrMapping/>
  </p:clrMapOvr>
  <p:transition spd="slow" advTm="0">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日期占位符 3"/>
          <p:cNvSpPr>
            <a:spLocks noGrp="1"/>
          </p:cNvSpPr>
          <p:nvPr>
            <p:ph type="dt" sz="half" idx="10"/>
          </p:nvPr>
        </p:nvSpPr>
        <p:spPr/>
        <p:txBody>
          <a:bodyPr/>
          <a:lstStyle>
            <a:lvl1pPr>
              <a:defRPr/>
            </a:lvl1pPr>
          </a:lstStyle>
          <a:p>
            <a:pPr>
              <a:defRPr/>
            </a:pPr>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fld id="{6E4BFF2C-7B47-43DB-A756-C38FF5DD342E}" type="slidenum">
              <a:rPr lang="zh-CN" altLang="en-US"/>
              <a:pPr/>
              <a:t>‹#›</a:t>
            </a:fld>
            <a:endParaRPr lang="zh-CN" altLang="en-US"/>
          </a:p>
        </p:txBody>
      </p:sp>
    </p:spTree>
  </p:cSld>
  <p:clrMapOvr>
    <a:masterClrMapping/>
  </p:clrMapOvr>
  <p:transition spd="slow" advTm="0">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fld id="{873A7226-7373-4176-8BA7-755DEB677CD4}" type="slidenum">
              <a:rPr lang="zh-CN" altLang="en-US"/>
              <a:pPr/>
              <a:t>‹#›</a:t>
            </a:fld>
            <a:endParaRPr lang="zh-CN" altLang="en-US"/>
          </a:p>
        </p:txBody>
      </p:sp>
    </p:spTree>
  </p:cSld>
  <p:clrMapOvr>
    <a:masterClrMapping/>
  </p:clrMapOvr>
  <p:transition spd="slow" advTm="0">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noProof="1"/>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p>
        </p:txBody>
      </p:sp>
      <p:sp>
        <p:nvSpPr>
          <p:cNvPr id="5" name="日期占位符 3"/>
          <p:cNvSpPr>
            <a:spLocks noGrp="1"/>
          </p:cNvSpPr>
          <p:nvPr>
            <p:ph type="dt" sz="half" idx="10"/>
          </p:nvPr>
        </p:nvSpPr>
        <p:spPr/>
        <p:txBody>
          <a:bodyPr/>
          <a:lstStyle>
            <a:lvl1pPr>
              <a:defRPr/>
            </a:lvl1pPr>
          </a:lstStyle>
          <a:p>
            <a:pPr>
              <a:defRPr/>
            </a:pPr>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fld id="{3B26B96A-5C33-499A-A397-22A4D61F49F2}" type="slidenum">
              <a:rPr lang="zh-CN" altLang="en-US"/>
              <a:pPr/>
              <a:t>‹#›</a:t>
            </a:fld>
            <a:endParaRPr lang="zh-CN" altLang="en-US"/>
          </a:p>
        </p:txBody>
      </p:sp>
    </p:spTree>
  </p:cSld>
  <p:clrMapOvr>
    <a:masterClrMapping/>
  </p:clrMapOvr>
  <p:transition spd="slow" advTm="0">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t="-3000" b="-3000"/>
          </a:stretch>
        </a:blip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457200" y="206375"/>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p:cNvSpPr>
            <a:spLocks noGrp="1" noChangeArrowheads="1"/>
          </p:cNvSpPr>
          <p:nvPr>
            <p:ph type="body" idx="4294967295"/>
          </p:nvPr>
        </p:nvSpPr>
        <p:spPr bwMode="auto">
          <a:xfrm>
            <a:off x="457200" y="1200150"/>
            <a:ext cx="8229600" cy="339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fontAlgn="auto">
              <a:spcBef>
                <a:spcPts val="0"/>
              </a:spcBef>
              <a:spcAft>
                <a:spcPts val="0"/>
              </a:spcAft>
              <a:buFontTx/>
              <a:buNone/>
              <a:defRPr sz="1200">
                <a:solidFill>
                  <a:schemeClr val="tx1">
                    <a:tint val="75000"/>
                  </a:schemeClr>
                </a:solidFill>
                <a:latin typeface="+mn-lt"/>
                <a:ea typeface="+mn-ea"/>
              </a:defRPr>
            </a:lvl1pPr>
          </a:lstStyle>
          <a:p>
            <a:pPr>
              <a:defRPr/>
            </a:pPr>
            <a:endParaRPr lang="zh-CN" altLang="en-US"/>
          </a:p>
        </p:txBody>
      </p:sp>
      <p:sp>
        <p:nvSpPr>
          <p:cNvPr id="5" name="页脚占位符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fontAlgn="auto">
              <a:spcBef>
                <a:spcPts val="0"/>
              </a:spcBef>
              <a:spcAft>
                <a:spcPts val="0"/>
              </a:spcAft>
              <a:buFontTx/>
              <a:buNone/>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fld id="{22ADE51A-FBEC-452B-ACE4-492328FC7B0F}"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ransition spd="slow" advTm="0">
    <p:cover/>
  </p:transition>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5122" y="-19432"/>
            <a:ext cx="9144000" cy="317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4098" name="矩形 47"/>
          <p:cNvSpPr>
            <a:spLocks noChangeArrowheads="1"/>
          </p:cNvSpPr>
          <p:nvPr/>
        </p:nvSpPr>
        <p:spPr bwMode="auto">
          <a:xfrm>
            <a:off x="1933192" y="1595893"/>
            <a:ext cx="5268091" cy="684793"/>
          </a:xfrm>
          <a:prstGeom prst="rect">
            <a:avLst/>
          </a:prstGeom>
          <a:noFill/>
          <a:ln w="9525">
            <a:noFill/>
            <a:miter lim="800000"/>
            <a:headEnd/>
            <a:tailEnd/>
          </a:ln>
        </p:spPr>
        <p:txBody>
          <a:bodyPr wrap="none" lIns="68571" tIns="34285" rIns="68571" bIns="34285">
            <a:spAutoFit/>
          </a:bodyPr>
          <a:lstStyle/>
          <a:p>
            <a:pPr algn="r"/>
            <a:r>
              <a:rPr lang="zh-CN" altLang="en-US" sz="4000" b="1" dirty="0">
                <a:solidFill>
                  <a:schemeClr val="bg1"/>
                </a:solidFill>
                <a:latin typeface="微软雅黑" pitchFamily="34" charset="-122"/>
                <a:ea typeface="微软雅黑" pitchFamily="34" charset="-122"/>
              </a:rPr>
              <a:t>科研经费预算模板解读</a:t>
            </a:r>
            <a:endParaRPr lang="en-US" altLang="zh-CN" sz="4000" b="1" dirty="0">
              <a:solidFill>
                <a:schemeClr val="bg1"/>
              </a:solidFill>
              <a:latin typeface="微软雅黑" pitchFamily="34" charset="-122"/>
              <a:ea typeface="微软雅黑" pitchFamily="34" charset="-122"/>
            </a:endParaRPr>
          </a:p>
        </p:txBody>
      </p:sp>
      <p:sp>
        <p:nvSpPr>
          <p:cNvPr id="4099" name="矩形 1"/>
          <p:cNvSpPr>
            <a:spLocks noChangeArrowheads="1"/>
          </p:cNvSpPr>
          <p:nvPr/>
        </p:nvSpPr>
        <p:spPr bwMode="auto">
          <a:xfrm>
            <a:off x="2281237" y="3545475"/>
            <a:ext cx="4572000" cy="646331"/>
          </a:xfrm>
          <a:prstGeom prst="rect">
            <a:avLst/>
          </a:prstGeom>
          <a:noFill/>
          <a:ln w="9525">
            <a:noFill/>
            <a:miter lim="800000"/>
            <a:headEnd/>
            <a:tailEnd/>
          </a:ln>
        </p:spPr>
        <p:txBody>
          <a:bodyPr>
            <a:spAutoFit/>
          </a:bodyPr>
          <a:lstStyle/>
          <a:p>
            <a:pPr algn="ctr"/>
            <a:r>
              <a:rPr lang="zh-CN" altLang="en-US" b="1" dirty="0">
                <a:latin typeface="楷体_GB2312" pitchFamily="49" charset="-122"/>
                <a:ea typeface="楷体_GB2312" pitchFamily="49" charset="-122"/>
              </a:rPr>
              <a:t>天津商业大学财务处</a:t>
            </a:r>
          </a:p>
          <a:p>
            <a:pPr algn="ctr"/>
            <a:endParaRPr lang="en-US" altLang="zh-CN" b="1" dirty="0">
              <a:latin typeface="楷体_GB2312" pitchFamily="49" charset="-122"/>
              <a:ea typeface="楷体_GB2312" pitchFamily="49" charset="-122"/>
            </a:endParaRPr>
          </a:p>
        </p:txBody>
      </p:sp>
    </p:spTree>
  </p:cSld>
  <p:clrMapOvr>
    <a:masterClrMapping/>
  </p:clrMapOvr>
  <p:transition spd="med" advTm="0">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 形 3"/>
          <p:cNvSpPr/>
          <p:nvPr/>
        </p:nvSpPr>
        <p:spPr>
          <a:xfrm rot="13498344">
            <a:off x="400050" y="317500"/>
            <a:ext cx="144463" cy="144463"/>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5" name="L 形 4"/>
          <p:cNvSpPr/>
          <p:nvPr/>
        </p:nvSpPr>
        <p:spPr>
          <a:xfrm rot="13498344">
            <a:off x="534988" y="317500"/>
            <a:ext cx="144462" cy="144463"/>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6" name="L 形 5"/>
          <p:cNvSpPr/>
          <p:nvPr/>
        </p:nvSpPr>
        <p:spPr>
          <a:xfrm rot="13498344">
            <a:off x="265113" y="317500"/>
            <a:ext cx="144462" cy="144463"/>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cxnSp>
        <p:nvCxnSpPr>
          <p:cNvPr id="13" name="直接连接符 12"/>
          <p:cNvCxnSpPr/>
          <p:nvPr/>
        </p:nvCxnSpPr>
        <p:spPr>
          <a:xfrm>
            <a:off x="709370" y="668531"/>
            <a:ext cx="7840663" cy="0"/>
          </a:xfrm>
          <a:prstGeom prst="line">
            <a:avLst/>
          </a:prstGeom>
        </p:spPr>
        <p:style>
          <a:lnRef idx="1">
            <a:schemeClr val="dk1"/>
          </a:lnRef>
          <a:fillRef idx="0">
            <a:schemeClr val="dk1"/>
          </a:fillRef>
          <a:effectRef idx="0">
            <a:schemeClr val="dk1"/>
          </a:effectRef>
          <a:fontRef idx="minor">
            <a:schemeClr val="tx1"/>
          </a:fontRef>
        </p:style>
      </p:cxnSp>
      <p:grpSp>
        <p:nvGrpSpPr>
          <p:cNvPr id="20486" name="组合 13"/>
          <p:cNvGrpSpPr>
            <a:grpSpLocks/>
          </p:cNvGrpSpPr>
          <p:nvPr/>
        </p:nvGrpSpPr>
        <p:grpSpPr bwMode="auto">
          <a:xfrm>
            <a:off x="3059108" y="700087"/>
            <a:ext cx="1136649" cy="1136650"/>
            <a:chOff x="4535487" y="2578099"/>
            <a:chExt cx="1514475" cy="1516063"/>
          </a:xfrm>
        </p:grpSpPr>
        <p:sp>
          <p:nvSpPr>
            <p:cNvPr id="20487" name="任意多边形 15"/>
            <p:cNvSpPr>
              <a:spLocks noChangeArrowheads="1"/>
            </p:cNvSpPr>
            <p:nvPr/>
          </p:nvSpPr>
          <p:spPr bwMode="auto">
            <a:xfrm rot="16200000" flipH="1">
              <a:off x="4534693" y="2578893"/>
              <a:ext cx="1514475" cy="1512887"/>
            </a:xfrm>
            <a:custGeom>
              <a:avLst/>
              <a:gdLst/>
              <a:ahLst/>
              <a:cxnLst>
                <a:cxn ang="0">
                  <a:pos x="0" y="0"/>
                </a:cxn>
                <a:cxn ang="0">
                  <a:pos x="1407500" y="0"/>
                </a:cxn>
                <a:cxn ang="0">
                  <a:pos x="1845129" y="437629"/>
                </a:cxn>
                <a:cxn ang="0">
                  <a:pos x="1845129" y="439911"/>
                </a:cxn>
                <a:cxn ang="0">
                  <a:pos x="439910" y="439911"/>
                </a:cxn>
                <a:cxn ang="0">
                  <a:pos x="439910" y="1845129"/>
                </a:cxn>
                <a:cxn ang="0">
                  <a:pos x="437629" y="1845129"/>
                </a:cxn>
                <a:cxn ang="0">
                  <a:pos x="0" y="1407500"/>
                </a:cxn>
              </a:cxnLst>
              <a:rect l="0" t="0" r="r" b="b"/>
              <a:pathLst>
                <a:path w="1845129" h="1845129">
                  <a:moveTo>
                    <a:pt x="0" y="0"/>
                  </a:moveTo>
                  <a:lnTo>
                    <a:pt x="1407500" y="0"/>
                  </a:lnTo>
                  <a:lnTo>
                    <a:pt x="1845129" y="437629"/>
                  </a:lnTo>
                  <a:lnTo>
                    <a:pt x="1845129" y="439911"/>
                  </a:lnTo>
                  <a:lnTo>
                    <a:pt x="439910" y="439911"/>
                  </a:lnTo>
                  <a:lnTo>
                    <a:pt x="439910" y="1845129"/>
                  </a:lnTo>
                  <a:lnTo>
                    <a:pt x="437629" y="1845129"/>
                  </a:lnTo>
                  <a:lnTo>
                    <a:pt x="0" y="1407500"/>
                  </a:lnTo>
                  <a:close/>
                </a:path>
              </a:pathLst>
            </a:custGeom>
            <a:solidFill>
              <a:schemeClr val="tx2"/>
            </a:solidFill>
            <a:ln w="9525">
              <a:noFill/>
              <a:round/>
              <a:headEnd/>
              <a:tailEnd/>
            </a:ln>
          </p:spPr>
          <p:txBody>
            <a:bodyPr anchor="ctr"/>
            <a:lstStyle/>
            <a:p>
              <a:endParaRPr lang="zh-CN" altLang="en-US" dirty="0"/>
            </a:p>
          </p:txBody>
        </p:sp>
        <p:sp>
          <p:nvSpPr>
            <p:cNvPr id="20488" name="矩形 16"/>
            <p:cNvSpPr>
              <a:spLocks noChangeArrowheads="1"/>
            </p:cNvSpPr>
            <p:nvPr/>
          </p:nvSpPr>
          <p:spPr bwMode="auto">
            <a:xfrm rot="16200000" flipH="1">
              <a:off x="4895849" y="2940049"/>
              <a:ext cx="1154113" cy="1154113"/>
            </a:xfrm>
            <a:prstGeom prst="rect">
              <a:avLst/>
            </a:prstGeom>
            <a:solidFill>
              <a:srgbClr val="FFFFFF"/>
            </a:solidFill>
            <a:ln w="12700">
              <a:solidFill>
                <a:schemeClr val="tx2"/>
              </a:solidFill>
              <a:bevel/>
              <a:headEnd/>
              <a:tailEnd/>
            </a:ln>
          </p:spPr>
          <p:txBody>
            <a:bodyPr vert="eaVert" anchor="ctr"/>
            <a:lstStyle/>
            <a:p>
              <a:pPr algn="ctr"/>
              <a:endParaRPr lang="zh-CN" altLang="zh-CN">
                <a:solidFill>
                  <a:srgbClr val="FFFFFF"/>
                </a:solidFill>
                <a:latin typeface="宋体" pitchFamily="2" charset="-122"/>
                <a:sym typeface="宋体" pitchFamily="2" charset="-122"/>
              </a:endParaRPr>
            </a:p>
          </p:txBody>
        </p:sp>
        <p:sp>
          <p:nvSpPr>
            <p:cNvPr id="20489" name="文本框 13"/>
            <p:cNvSpPr txBox="1">
              <a:spLocks noChangeArrowheads="1"/>
            </p:cNvSpPr>
            <p:nvPr/>
          </p:nvSpPr>
          <p:spPr bwMode="auto">
            <a:xfrm>
              <a:off x="5025553" y="3057797"/>
              <a:ext cx="929521" cy="944178"/>
            </a:xfrm>
            <a:prstGeom prst="rect">
              <a:avLst/>
            </a:prstGeom>
            <a:noFill/>
            <a:ln w="9525">
              <a:noFill/>
              <a:miter lim="800000"/>
              <a:headEnd/>
              <a:tailEnd/>
            </a:ln>
          </p:spPr>
          <p:txBody>
            <a:bodyPr wrap="none">
              <a:spAutoFit/>
            </a:bodyPr>
            <a:lstStyle/>
            <a:p>
              <a:r>
                <a:rPr lang="zh-CN" altLang="en-US" sz="2000" b="1" dirty="0">
                  <a:solidFill>
                    <a:schemeClr val="tx2"/>
                  </a:solidFill>
                  <a:latin typeface="微软雅黑" pitchFamily="34" charset="-122"/>
                  <a:ea typeface="微软雅黑" pitchFamily="34" charset="-122"/>
                </a:rPr>
                <a:t>理工</a:t>
              </a:r>
              <a:endParaRPr lang="en-US" altLang="zh-CN" sz="2000" b="1" dirty="0">
                <a:solidFill>
                  <a:schemeClr val="tx2"/>
                </a:solidFill>
                <a:latin typeface="微软雅黑" pitchFamily="34" charset="-122"/>
                <a:ea typeface="微软雅黑" pitchFamily="34" charset="-122"/>
              </a:endParaRPr>
            </a:p>
            <a:p>
              <a:r>
                <a:rPr lang="zh-CN" altLang="en-US" sz="2000" b="1" dirty="0">
                  <a:solidFill>
                    <a:schemeClr val="tx2"/>
                  </a:solidFill>
                  <a:latin typeface="微软雅黑" pitchFamily="34" charset="-122"/>
                  <a:ea typeface="微软雅黑" pitchFamily="34" charset="-122"/>
                </a:rPr>
                <a:t>类</a:t>
              </a:r>
            </a:p>
          </p:txBody>
        </p:sp>
      </p:grpSp>
      <p:grpSp>
        <p:nvGrpSpPr>
          <p:cNvPr id="20490" name="组合 19"/>
          <p:cNvGrpSpPr>
            <a:grpSpLocks/>
          </p:cNvGrpSpPr>
          <p:nvPr/>
        </p:nvGrpSpPr>
        <p:grpSpPr bwMode="auto">
          <a:xfrm>
            <a:off x="4262438" y="715963"/>
            <a:ext cx="1144587" cy="1135062"/>
            <a:chOff x="6138251" y="2599440"/>
            <a:chExt cx="1527787" cy="1514475"/>
          </a:xfrm>
        </p:grpSpPr>
        <p:sp>
          <p:nvSpPr>
            <p:cNvPr id="20491" name="任意多边形 7"/>
            <p:cNvSpPr>
              <a:spLocks noChangeArrowheads="1"/>
            </p:cNvSpPr>
            <p:nvPr/>
          </p:nvSpPr>
          <p:spPr bwMode="auto">
            <a:xfrm rot="5400000">
              <a:off x="6152355" y="2600233"/>
              <a:ext cx="1514475" cy="1512888"/>
            </a:xfrm>
            <a:custGeom>
              <a:avLst/>
              <a:gdLst/>
              <a:ahLst/>
              <a:cxnLst>
                <a:cxn ang="0">
                  <a:pos x="0" y="0"/>
                </a:cxn>
                <a:cxn ang="0">
                  <a:pos x="1407500" y="0"/>
                </a:cxn>
                <a:cxn ang="0">
                  <a:pos x="1845129" y="437629"/>
                </a:cxn>
                <a:cxn ang="0">
                  <a:pos x="1845129" y="439911"/>
                </a:cxn>
                <a:cxn ang="0">
                  <a:pos x="439910" y="439911"/>
                </a:cxn>
                <a:cxn ang="0">
                  <a:pos x="439910" y="1845129"/>
                </a:cxn>
                <a:cxn ang="0">
                  <a:pos x="437629" y="1845129"/>
                </a:cxn>
                <a:cxn ang="0">
                  <a:pos x="0" y="1407500"/>
                </a:cxn>
              </a:cxnLst>
              <a:rect l="0" t="0" r="r" b="b"/>
              <a:pathLst>
                <a:path w="1845129" h="1845129">
                  <a:moveTo>
                    <a:pt x="0" y="0"/>
                  </a:moveTo>
                  <a:lnTo>
                    <a:pt x="1407500" y="0"/>
                  </a:lnTo>
                  <a:lnTo>
                    <a:pt x="1845129" y="437629"/>
                  </a:lnTo>
                  <a:lnTo>
                    <a:pt x="1845129" y="439911"/>
                  </a:lnTo>
                  <a:lnTo>
                    <a:pt x="439910" y="439911"/>
                  </a:lnTo>
                  <a:lnTo>
                    <a:pt x="439910" y="1845129"/>
                  </a:lnTo>
                  <a:lnTo>
                    <a:pt x="437629" y="1845129"/>
                  </a:lnTo>
                  <a:lnTo>
                    <a:pt x="0" y="1407500"/>
                  </a:lnTo>
                  <a:close/>
                </a:path>
              </a:pathLst>
            </a:custGeom>
            <a:solidFill>
              <a:schemeClr val="tx2"/>
            </a:solidFill>
            <a:ln w="9525">
              <a:solidFill>
                <a:schemeClr val="tx2"/>
              </a:solidFill>
              <a:round/>
              <a:headEnd/>
              <a:tailEnd/>
            </a:ln>
          </p:spPr>
          <p:txBody>
            <a:bodyPr anchor="ctr"/>
            <a:lstStyle/>
            <a:p>
              <a:endParaRPr lang="zh-CN" altLang="en-US"/>
            </a:p>
          </p:txBody>
        </p:sp>
        <p:sp>
          <p:nvSpPr>
            <p:cNvPr id="20492" name="矩形 8"/>
            <p:cNvSpPr>
              <a:spLocks noChangeArrowheads="1"/>
            </p:cNvSpPr>
            <p:nvPr/>
          </p:nvSpPr>
          <p:spPr bwMode="auto">
            <a:xfrm rot="5400000">
              <a:off x="6139044" y="2947051"/>
              <a:ext cx="1154114" cy="1155701"/>
            </a:xfrm>
            <a:prstGeom prst="rect">
              <a:avLst/>
            </a:prstGeom>
            <a:solidFill>
              <a:srgbClr val="FFFFFF"/>
            </a:solidFill>
            <a:ln w="12700">
              <a:solidFill>
                <a:schemeClr val="tx2"/>
              </a:solidFill>
              <a:bevel/>
              <a:headEnd/>
              <a:tailEnd/>
            </a:ln>
          </p:spPr>
          <p:txBody>
            <a:bodyPr rot="10800000" vert="eaVert" anchor="ctr"/>
            <a:lstStyle/>
            <a:p>
              <a:pPr algn="ctr"/>
              <a:endParaRPr lang="zh-CN" altLang="zh-CN">
                <a:solidFill>
                  <a:srgbClr val="FFFFFF"/>
                </a:solidFill>
                <a:latin typeface="宋体" pitchFamily="2" charset="-122"/>
                <a:sym typeface="宋体" pitchFamily="2" charset="-122"/>
              </a:endParaRPr>
            </a:p>
          </p:txBody>
        </p:sp>
      </p:grpSp>
      <p:sp>
        <p:nvSpPr>
          <p:cNvPr id="20493" name="文本框 13"/>
          <p:cNvSpPr txBox="1">
            <a:spLocks noChangeArrowheads="1"/>
          </p:cNvSpPr>
          <p:nvPr/>
        </p:nvSpPr>
        <p:spPr bwMode="auto">
          <a:xfrm>
            <a:off x="4327525" y="1058863"/>
            <a:ext cx="697627" cy="707886"/>
          </a:xfrm>
          <a:prstGeom prst="rect">
            <a:avLst/>
          </a:prstGeom>
          <a:noFill/>
          <a:ln w="9525">
            <a:noFill/>
            <a:miter lim="800000"/>
            <a:headEnd/>
            <a:tailEnd/>
          </a:ln>
        </p:spPr>
        <p:txBody>
          <a:bodyPr wrap="none">
            <a:spAutoFit/>
          </a:bodyPr>
          <a:lstStyle/>
          <a:p>
            <a:r>
              <a:rPr lang="zh-CN" altLang="en-US" sz="2000" b="1" dirty="0">
                <a:solidFill>
                  <a:schemeClr val="tx2"/>
                </a:solidFill>
                <a:latin typeface="微软雅黑" pitchFamily="34" charset="-122"/>
                <a:ea typeface="微软雅黑" pitchFamily="34" charset="-122"/>
              </a:rPr>
              <a:t>社科</a:t>
            </a:r>
            <a:endParaRPr lang="en-US" altLang="zh-CN" sz="2000" b="1" dirty="0">
              <a:solidFill>
                <a:schemeClr val="tx2"/>
              </a:solidFill>
              <a:latin typeface="微软雅黑" pitchFamily="34" charset="-122"/>
              <a:ea typeface="微软雅黑" pitchFamily="34" charset="-122"/>
            </a:endParaRPr>
          </a:p>
          <a:p>
            <a:r>
              <a:rPr lang="zh-CN" altLang="en-US" sz="2000" b="1" dirty="0">
                <a:solidFill>
                  <a:schemeClr val="tx2"/>
                </a:solidFill>
                <a:latin typeface="微软雅黑" pitchFamily="34" charset="-122"/>
                <a:ea typeface="微软雅黑" pitchFamily="34" charset="-122"/>
              </a:rPr>
              <a:t>类</a:t>
            </a:r>
          </a:p>
        </p:txBody>
      </p:sp>
      <p:sp>
        <p:nvSpPr>
          <p:cNvPr id="20496" name="矩形 10"/>
          <p:cNvSpPr>
            <a:spLocks noChangeArrowheads="1"/>
          </p:cNvSpPr>
          <p:nvPr/>
        </p:nvSpPr>
        <p:spPr bwMode="auto">
          <a:xfrm>
            <a:off x="295865" y="1917325"/>
            <a:ext cx="3898700" cy="2132122"/>
          </a:xfrm>
          <a:prstGeom prst="rect">
            <a:avLst/>
          </a:prstGeom>
          <a:noFill/>
          <a:ln w="9525">
            <a:solidFill>
              <a:schemeClr val="tx1"/>
            </a:solidFill>
            <a:miter lim="800000"/>
            <a:headEnd/>
            <a:tailEnd/>
          </a:ln>
        </p:spPr>
        <p:txBody>
          <a:bodyPr wrap="square">
            <a:spAutoFit/>
          </a:bodyPr>
          <a:lstStyle/>
          <a:p>
            <a:pPr indent="409575" algn="just">
              <a:lnSpc>
                <a:spcPts val="2700"/>
              </a:lnSpc>
            </a:pPr>
            <a:r>
              <a:rPr lang="zh-CN" altLang="en-US" sz="1600" b="1" dirty="0">
                <a:latin typeface="微软雅黑" pitchFamily="34" charset="-122"/>
                <a:ea typeface="微软雅黑" pitchFamily="34" charset="-122"/>
              </a:rPr>
              <a:t>国家科技支持（重点研发）项目</a:t>
            </a:r>
            <a:endParaRPr lang="en-US" altLang="zh-CN" sz="1600" b="1" dirty="0">
              <a:latin typeface="微软雅黑" pitchFamily="34" charset="-122"/>
              <a:ea typeface="微软雅黑" pitchFamily="34" charset="-122"/>
            </a:endParaRPr>
          </a:p>
          <a:p>
            <a:pPr indent="409575" algn="just">
              <a:lnSpc>
                <a:spcPts val="2700"/>
              </a:lnSpc>
            </a:pPr>
            <a:endParaRPr lang="zh-CN" altLang="en-US" sz="1600" b="1" dirty="0">
              <a:latin typeface="微软雅黑" pitchFamily="34" charset="-122"/>
              <a:ea typeface="微软雅黑" pitchFamily="34" charset="-122"/>
            </a:endParaRPr>
          </a:p>
          <a:p>
            <a:pPr indent="409575" algn="just">
              <a:lnSpc>
                <a:spcPts val="2700"/>
              </a:lnSpc>
            </a:pPr>
            <a:r>
              <a:rPr lang="zh-CN" altLang="en-US" sz="1600" b="1" dirty="0">
                <a:latin typeface="微软雅黑" pitchFamily="34" charset="-122"/>
                <a:ea typeface="微软雅黑" pitchFamily="34" charset="-122"/>
              </a:rPr>
              <a:t>国家自然科学基金项目</a:t>
            </a:r>
            <a:endParaRPr lang="en-US" altLang="zh-CN" sz="1600" b="1" dirty="0">
              <a:latin typeface="微软雅黑" pitchFamily="34" charset="-122"/>
              <a:ea typeface="微软雅黑" pitchFamily="34" charset="-122"/>
            </a:endParaRPr>
          </a:p>
          <a:p>
            <a:pPr indent="409575" algn="just">
              <a:lnSpc>
                <a:spcPts val="2700"/>
              </a:lnSpc>
            </a:pPr>
            <a:endParaRPr lang="en-US" altLang="zh-CN" sz="1600" b="1" dirty="0">
              <a:latin typeface="微软雅黑" pitchFamily="34" charset="-122"/>
              <a:ea typeface="微软雅黑" pitchFamily="34" charset="-122"/>
            </a:endParaRPr>
          </a:p>
          <a:p>
            <a:pPr indent="409575" algn="just">
              <a:lnSpc>
                <a:spcPts val="2700"/>
              </a:lnSpc>
            </a:pPr>
            <a:r>
              <a:rPr lang="zh-CN" altLang="en-US" sz="1600" b="1" dirty="0">
                <a:latin typeface="微软雅黑" pitchFamily="34" charset="-122"/>
                <a:ea typeface="微软雅黑" pitchFamily="34" charset="-122"/>
              </a:rPr>
              <a:t>教育部项目（科学技术类）</a:t>
            </a:r>
            <a:endParaRPr lang="en-US" altLang="zh-CN" sz="1600" b="1" dirty="0">
              <a:latin typeface="微软雅黑" pitchFamily="34" charset="-122"/>
              <a:ea typeface="微软雅黑" pitchFamily="34" charset="-122"/>
            </a:endParaRPr>
          </a:p>
          <a:p>
            <a:pPr indent="409575" algn="just">
              <a:lnSpc>
                <a:spcPts val="2700"/>
              </a:lnSpc>
            </a:pPr>
            <a:endParaRPr lang="zh-CN" altLang="en-US" sz="1600" b="1" dirty="0">
              <a:latin typeface="微软雅黑" pitchFamily="34" charset="-122"/>
              <a:ea typeface="微软雅黑" pitchFamily="34" charset="-122"/>
            </a:endParaRPr>
          </a:p>
        </p:txBody>
      </p:sp>
      <p:sp>
        <p:nvSpPr>
          <p:cNvPr id="20497" name="矩形 11"/>
          <p:cNvSpPr>
            <a:spLocks noChangeArrowheads="1"/>
          </p:cNvSpPr>
          <p:nvPr/>
        </p:nvSpPr>
        <p:spPr bwMode="auto">
          <a:xfrm>
            <a:off x="4327525" y="1932804"/>
            <a:ext cx="3967115" cy="2081062"/>
          </a:xfrm>
          <a:prstGeom prst="rect">
            <a:avLst/>
          </a:prstGeom>
          <a:noFill/>
          <a:ln w="9525">
            <a:solidFill>
              <a:schemeClr val="tx1"/>
            </a:solidFill>
            <a:miter lim="800000"/>
            <a:headEnd/>
            <a:tailEnd/>
          </a:ln>
        </p:spPr>
        <p:txBody>
          <a:bodyPr wrap="square">
            <a:spAutoFit/>
          </a:bodyPr>
          <a:lstStyle/>
          <a:p>
            <a:r>
              <a:rPr lang="zh-CN" altLang="en-US" sz="1600" b="1" dirty="0">
                <a:latin typeface="微软雅黑" pitchFamily="34" charset="-122"/>
                <a:ea typeface="微软雅黑" pitchFamily="34" charset="-122"/>
              </a:rPr>
              <a:t>          国家社会科学基金项目</a:t>
            </a:r>
            <a:endParaRPr lang="en-US" altLang="zh-CN" sz="1600" b="1" dirty="0">
              <a:latin typeface="微软雅黑" pitchFamily="34" charset="-122"/>
              <a:ea typeface="微软雅黑" pitchFamily="34" charset="-122"/>
            </a:endParaRPr>
          </a:p>
          <a:p>
            <a:endParaRPr lang="en-US" altLang="zh-CN" sz="1600" b="1" dirty="0">
              <a:latin typeface="微软雅黑" pitchFamily="34" charset="-122"/>
              <a:ea typeface="微软雅黑" pitchFamily="34" charset="-122"/>
            </a:endParaRPr>
          </a:p>
          <a:p>
            <a:r>
              <a:rPr lang="zh-CN" altLang="en-US" sz="1600" b="1" dirty="0">
                <a:latin typeface="微软雅黑" pitchFamily="34" charset="-122"/>
                <a:ea typeface="微软雅黑" pitchFamily="34" charset="-122"/>
              </a:rPr>
              <a:t>          教育部项目（人文社科类）</a:t>
            </a:r>
            <a:endParaRPr lang="en-US" altLang="zh-CN" sz="1600" b="1" dirty="0">
              <a:latin typeface="微软雅黑" pitchFamily="34" charset="-122"/>
              <a:ea typeface="微软雅黑" pitchFamily="34" charset="-122"/>
            </a:endParaRPr>
          </a:p>
          <a:p>
            <a:endParaRPr lang="en-US" altLang="zh-CN" sz="1600" b="1" dirty="0">
              <a:latin typeface="微软雅黑" pitchFamily="34" charset="-122"/>
              <a:ea typeface="微软雅黑" pitchFamily="34" charset="-122"/>
            </a:endParaRPr>
          </a:p>
          <a:p>
            <a:r>
              <a:rPr lang="zh-CN" altLang="en-US" sz="1600" b="1" dirty="0">
                <a:latin typeface="微软雅黑" pitchFamily="34" charset="-122"/>
                <a:ea typeface="微软雅黑" pitchFamily="34" charset="-122"/>
              </a:rPr>
              <a:t>          天津市艺术科学规划项目</a:t>
            </a:r>
            <a:endParaRPr lang="en-US" altLang="zh-CN" sz="1600" b="1" dirty="0">
              <a:latin typeface="微软雅黑" pitchFamily="34" charset="-122"/>
              <a:ea typeface="微软雅黑" pitchFamily="34" charset="-122"/>
            </a:endParaRPr>
          </a:p>
          <a:p>
            <a:endParaRPr lang="en-US" altLang="zh-CN" sz="1600" b="1" dirty="0">
              <a:latin typeface="微软雅黑" pitchFamily="34" charset="-122"/>
              <a:ea typeface="微软雅黑" pitchFamily="34" charset="-122"/>
            </a:endParaRPr>
          </a:p>
          <a:p>
            <a:r>
              <a:rPr lang="zh-CN" altLang="en-US" sz="1600" b="1" dirty="0">
                <a:latin typeface="微软雅黑" pitchFamily="34" charset="-122"/>
                <a:ea typeface="微软雅黑" pitchFamily="34" charset="-122"/>
              </a:rPr>
              <a:t>          天津市哲学社科项目</a:t>
            </a:r>
          </a:p>
          <a:p>
            <a:endParaRPr lang="zh-CN" altLang="en-US" sz="1500" dirty="0">
              <a:latin typeface="Calibri" pitchFamily="34" charset="0"/>
            </a:endParaRPr>
          </a:p>
        </p:txBody>
      </p:sp>
      <p:sp>
        <p:nvSpPr>
          <p:cNvPr id="9" name="Shape 1794">
            <a:extLst>
              <a:ext uri="{FF2B5EF4-FFF2-40B4-BE49-F238E27FC236}">
                <a16:creationId xmlns:a16="http://schemas.microsoft.com/office/drawing/2014/main" id="{1CC52AC5-0816-0101-629E-2135E9C0B338}"/>
              </a:ext>
            </a:extLst>
          </p:cNvPr>
          <p:cNvSpPr>
            <a:spLocks noChangeArrowheads="1"/>
          </p:cNvSpPr>
          <p:nvPr/>
        </p:nvSpPr>
        <p:spPr bwMode="auto">
          <a:xfrm>
            <a:off x="1044067" y="147173"/>
            <a:ext cx="3536883" cy="442913"/>
          </a:xfrm>
          <a:prstGeom prst="roundRect">
            <a:avLst>
              <a:gd name="adj" fmla="val 50000"/>
            </a:avLst>
          </a:prstGeom>
          <a:solidFill>
            <a:schemeClr val="accent1"/>
          </a:solidFill>
          <a:ln w="12700">
            <a:noFill/>
            <a:round/>
            <a:headEnd/>
            <a:tailEnd/>
          </a:ln>
        </p:spPr>
        <p:txBody>
          <a:bodyPr lIns="14288" tIns="14288" rIns="14288" bIns="14288" anchor="ct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r>
              <a:rPr kumimoji="0" lang="zh-CN" altLang="en-US" b="1" i="0" u="none" strike="noStrike" kern="1200" cap="none" spc="0" normalizeH="0" baseline="0" noProof="0" dirty="0">
                <a:ln>
                  <a:noFill/>
                </a:ln>
                <a:solidFill>
                  <a:srgbClr val="FDFDFD"/>
                </a:solidFill>
                <a:effectLst/>
                <a:uLnTx/>
                <a:uFillTx/>
                <a:latin typeface="Calibri" pitchFamily="34" charset="0"/>
                <a:ea typeface="宋体" pitchFamily="2" charset="-122"/>
                <a:cs typeface="+mn-cs"/>
              </a:rPr>
              <a:t>纵向科研经费预算模板</a:t>
            </a:r>
          </a:p>
        </p:txBody>
      </p:sp>
    </p:spTree>
    <p:extLst>
      <p:ext uri="{BB962C8B-B14F-4D97-AF65-F5344CB8AC3E}">
        <p14:creationId xmlns:p14="http://schemas.microsoft.com/office/powerpoint/2010/main" val="696672097"/>
      </p:ext>
    </p:extLst>
  </p:cSld>
  <p:clrMapOvr>
    <a:masterClrMapping/>
  </p:clrMapOvr>
  <p:transition spd="med" advTm="0">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 形 3"/>
          <p:cNvSpPr/>
          <p:nvPr/>
        </p:nvSpPr>
        <p:spPr>
          <a:xfrm rot="13498344">
            <a:off x="400050" y="317500"/>
            <a:ext cx="144463" cy="144463"/>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5" name="L 形 4"/>
          <p:cNvSpPr/>
          <p:nvPr/>
        </p:nvSpPr>
        <p:spPr>
          <a:xfrm rot="13498344">
            <a:off x="534988" y="317500"/>
            <a:ext cx="144462" cy="144463"/>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6" name="L 形 5"/>
          <p:cNvSpPr/>
          <p:nvPr/>
        </p:nvSpPr>
        <p:spPr>
          <a:xfrm rot="13498344">
            <a:off x="265113" y="317500"/>
            <a:ext cx="144462" cy="144463"/>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cxnSp>
        <p:nvCxnSpPr>
          <p:cNvPr id="13" name="直接连接符 12"/>
          <p:cNvCxnSpPr/>
          <p:nvPr/>
        </p:nvCxnSpPr>
        <p:spPr>
          <a:xfrm>
            <a:off x="709370" y="668531"/>
            <a:ext cx="7840663" cy="0"/>
          </a:xfrm>
          <a:prstGeom prst="line">
            <a:avLst/>
          </a:prstGeom>
        </p:spPr>
        <p:style>
          <a:lnRef idx="1">
            <a:schemeClr val="dk1"/>
          </a:lnRef>
          <a:fillRef idx="0">
            <a:schemeClr val="dk1"/>
          </a:fillRef>
          <a:effectRef idx="0">
            <a:schemeClr val="dk1"/>
          </a:effectRef>
          <a:fontRef idx="minor">
            <a:schemeClr val="tx1"/>
          </a:fontRef>
        </p:style>
      </p:cxnSp>
      <p:sp>
        <p:nvSpPr>
          <p:cNvPr id="20497" name="矩形 11"/>
          <p:cNvSpPr>
            <a:spLocks noChangeArrowheads="1"/>
          </p:cNvSpPr>
          <p:nvPr/>
        </p:nvSpPr>
        <p:spPr bwMode="auto">
          <a:xfrm>
            <a:off x="899592" y="1578053"/>
            <a:ext cx="7250573" cy="2862322"/>
          </a:xfrm>
          <a:prstGeom prst="rect">
            <a:avLst/>
          </a:prstGeom>
          <a:noFill/>
          <a:ln w="9525">
            <a:solidFill>
              <a:schemeClr val="tx1"/>
            </a:solidFill>
            <a:miter lim="800000"/>
            <a:headEnd/>
            <a:tailEnd/>
          </a:ln>
        </p:spPr>
        <p:txBody>
          <a:bodyPr wrap="square">
            <a:spAutoFit/>
          </a:bodyPr>
          <a:lstStyle/>
          <a:p>
            <a:r>
              <a:rPr lang="zh-CN" altLang="en-US" sz="2000" b="1" dirty="0">
                <a:latin typeface="微软雅黑" pitchFamily="34" charset="-122"/>
                <a:ea typeface="微软雅黑" pitchFamily="34" charset="-122"/>
              </a:rPr>
              <a:t>国家科技支持（重点研发）项目</a:t>
            </a:r>
            <a:r>
              <a:rPr lang="zh-CN" altLang="en-US" sz="2000" kern="100" spc="-10" dirty="0">
                <a:effectLst/>
                <a:ea typeface="仿宋_GB2312" panose="02010609030101010101" pitchFamily="49" charset="-122"/>
                <a:cs typeface="仿宋_GB2312" panose="02010609030101010101" pitchFamily="49" charset="-122"/>
              </a:rPr>
              <a:t>预算主要包括</a:t>
            </a:r>
            <a:r>
              <a:rPr lang="zh-CN" altLang="zh-CN"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材料费</a:t>
            </a:r>
            <a:r>
              <a:rPr lang="zh-CN" altLang="en-US"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a:t>
            </a:r>
            <a:r>
              <a:rPr lang="zh-CN" altLang="zh-CN"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测试化验加工费</a:t>
            </a:r>
            <a:r>
              <a:rPr lang="zh-CN" altLang="en-US"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a:t>
            </a:r>
            <a:r>
              <a:rPr lang="zh-CN" altLang="zh-CN"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燃料动力费</a:t>
            </a:r>
            <a:r>
              <a:rPr lang="zh-CN" altLang="en-US"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a:t>
            </a:r>
            <a:r>
              <a:rPr lang="zh-CN" altLang="zh-CN"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会议</a:t>
            </a:r>
            <a:r>
              <a:rPr lang="en-US" altLang="zh-CN"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a:t>
            </a:r>
            <a:r>
              <a:rPr lang="zh-CN" altLang="zh-CN"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差旅</a:t>
            </a:r>
            <a:r>
              <a:rPr lang="en-US" altLang="zh-CN"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a:t>
            </a:r>
            <a:r>
              <a:rPr lang="zh-CN" altLang="zh-CN"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国际合作交流费</a:t>
            </a:r>
            <a:r>
              <a:rPr lang="zh-CN" altLang="en-US"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a:t>
            </a:r>
            <a:r>
              <a:rPr lang="zh-CN" altLang="zh-CN"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出版</a:t>
            </a:r>
            <a:r>
              <a:rPr lang="en-US" altLang="zh-CN"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a:t>
            </a:r>
            <a:r>
              <a:rPr lang="zh-CN" altLang="zh-CN"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文献</a:t>
            </a:r>
            <a:r>
              <a:rPr lang="en-US" altLang="zh-CN"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a:t>
            </a:r>
            <a:r>
              <a:rPr lang="zh-CN" altLang="zh-CN"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信息传播</a:t>
            </a:r>
            <a:r>
              <a:rPr lang="en-US" altLang="zh-CN"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a:t>
            </a:r>
            <a:r>
              <a:rPr lang="zh-CN" altLang="zh-CN"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知识产权事务费</a:t>
            </a:r>
            <a:r>
              <a:rPr lang="zh-CN" altLang="en-US"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a:t>
            </a:r>
            <a:r>
              <a:rPr lang="zh-CN" altLang="zh-CN"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设备费</a:t>
            </a:r>
            <a:r>
              <a:rPr lang="zh-CN" altLang="en-US"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a:t>
            </a:r>
            <a:r>
              <a:rPr lang="zh-CN" altLang="zh-CN"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劳务费</a:t>
            </a:r>
            <a:r>
              <a:rPr lang="zh-CN" altLang="en-US"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a:t>
            </a:r>
            <a:r>
              <a:rPr lang="zh-CN" altLang="zh-CN"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专家咨询费</a:t>
            </a:r>
            <a:r>
              <a:rPr lang="zh-CN" altLang="en-US"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a:t>
            </a:r>
            <a:r>
              <a:rPr lang="zh-CN" altLang="zh-CN"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其他支出</a:t>
            </a:r>
            <a:r>
              <a:rPr lang="zh-CN" altLang="en-US"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a:t>
            </a:r>
            <a:endParaRPr lang="en-US" altLang="zh-CN"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endParaRPr>
          </a:p>
          <a:p>
            <a:endParaRPr lang="en-US" altLang="zh-CN"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endParaRPr>
          </a:p>
          <a:p>
            <a:r>
              <a:rPr lang="zh-CN" altLang="en-US" sz="2000" b="1" dirty="0">
                <a:latin typeface="微软雅黑" pitchFamily="34" charset="-122"/>
                <a:ea typeface="微软雅黑" pitchFamily="34" charset="-122"/>
              </a:rPr>
              <a:t>国家自然科学基金项目</a:t>
            </a:r>
            <a:r>
              <a:rPr lang="zh-CN" altLang="en-US" sz="2000" kern="100" spc="-10" dirty="0">
                <a:effectLst/>
                <a:ea typeface="仿宋_GB2312" panose="02010609030101010101" pitchFamily="49" charset="-122"/>
                <a:cs typeface="仿宋_GB2312" panose="02010609030101010101" pitchFamily="49" charset="-122"/>
              </a:rPr>
              <a:t>预算主要包括</a:t>
            </a:r>
            <a:r>
              <a:rPr lang="zh-CN" altLang="zh-CN"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材料费</a:t>
            </a:r>
            <a:r>
              <a:rPr lang="zh-CN" altLang="en-US"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a:t>
            </a:r>
            <a:r>
              <a:rPr lang="zh-CN" altLang="zh-CN"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测试化验加工费</a:t>
            </a:r>
            <a:r>
              <a:rPr lang="zh-CN" altLang="en-US"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a:t>
            </a:r>
            <a:r>
              <a:rPr lang="zh-CN" altLang="zh-CN"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燃料动力费</a:t>
            </a:r>
            <a:r>
              <a:rPr lang="zh-CN" altLang="en-US"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a:t>
            </a:r>
            <a:r>
              <a:rPr lang="zh-CN" altLang="zh-CN"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会议</a:t>
            </a:r>
            <a:r>
              <a:rPr lang="en-US" altLang="zh-CN"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a:t>
            </a:r>
            <a:r>
              <a:rPr lang="zh-CN" altLang="zh-CN"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差旅</a:t>
            </a:r>
            <a:r>
              <a:rPr lang="en-US" altLang="zh-CN"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a:t>
            </a:r>
            <a:r>
              <a:rPr lang="zh-CN" altLang="zh-CN"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国际合作交流费</a:t>
            </a:r>
            <a:r>
              <a:rPr lang="zh-CN" altLang="en-US"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a:t>
            </a:r>
            <a:r>
              <a:rPr lang="zh-CN" altLang="zh-CN"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出版</a:t>
            </a:r>
            <a:r>
              <a:rPr lang="en-US" altLang="zh-CN"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a:t>
            </a:r>
            <a:r>
              <a:rPr lang="zh-CN" altLang="zh-CN"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文献</a:t>
            </a:r>
            <a:r>
              <a:rPr lang="en-US" altLang="zh-CN"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a:t>
            </a:r>
            <a:r>
              <a:rPr lang="zh-CN" altLang="zh-CN"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信息传播</a:t>
            </a:r>
            <a:r>
              <a:rPr lang="en-US" altLang="zh-CN"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a:t>
            </a:r>
            <a:r>
              <a:rPr lang="zh-CN" altLang="zh-CN"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知识产权事务费</a:t>
            </a:r>
            <a:r>
              <a:rPr lang="zh-CN" altLang="en-US"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a:t>
            </a:r>
            <a:r>
              <a:rPr lang="zh-CN" altLang="zh-CN"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设备费</a:t>
            </a:r>
            <a:r>
              <a:rPr lang="zh-CN" altLang="en-US"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a:t>
            </a:r>
            <a:r>
              <a:rPr lang="zh-CN" altLang="zh-CN"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劳务费</a:t>
            </a:r>
            <a:r>
              <a:rPr lang="zh-CN" altLang="en-US"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a:t>
            </a:r>
            <a:r>
              <a:rPr lang="zh-CN" altLang="zh-CN"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专家咨询费</a:t>
            </a:r>
            <a:r>
              <a:rPr lang="zh-CN" altLang="en-US"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a:t>
            </a:r>
            <a:r>
              <a:rPr lang="zh-CN" altLang="zh-CN"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其他支出</a:t>
            </a:r>
            <a:r>
              <a:rPr lang="zh-CN" altLang="en-US"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rPr>
              <a:t>。</a:t>
            </a:r>
            <a:endParaRPr lang="en-US" altLang="zh-CN" sz="2000" kern="0" dirty="0">
              <a:solidFill>
                <a:srgbClr val="262626"/>
              </a:solidFill>
              <a:effectLst/>
              <a:latin typeface="等线" panose="02010600030101010101" pitchFamily="2" charset="-122"/>
              <a:ea typeface="仿宋_GB2312" panose="02010609030101010101" pitchFamily="49" charset="-122"/>
              <a:cs typeface="宋体" panose="02010600030101010101" pitchFamily="2" charset="-122"/>
            </a:endParaRPr>
          </a:p>
          <a:p>
            <a:endParaRPr lang="en-US" altLang="zh-CN" sz="2000" b="1" dirty="0">
              <a:latin typeface="微软雅黑" pitchFamily="34" charset="-122"/>
              <a:ea typeface="微软雅黑" pitchFamily="34" charset="-122"/>
            </a:endParaRPr>
          </a:p>
        </p:txBody>
      </p:sp>
      <p:sp>
        <p:nvSpPr>
          <p:cNvPr id="9" name="Shape 1794">
            <a:extLst>
              <a:ext uri="{FF2B5EF4-FFF2-40B4-BE49-F238E27FC236}">
                <a16:creationId xmlns:a16="http://schemas.microsoft.com/office/drawing/2014/main" id="{1CC52AC5-0816-0101-629E-2135E9C0B338}"/>
              </a:ext>
            </a:extLst>
          </p:cNvPr>
          <p:cNvSpPr>
            <a:spLocks noChangeArrowheads="1"/>
          </p:cNvSpPr>
          <p:nvPr/>
        </p:nvSpPr>
        <p:spPr bwMode="auto">
          <a:xfrm>
            <a:off x="1044067" y="147173"/>
            <a:ext cx="3536883" cy="442913"/>
          </a:xfrm>
          <a:prstGeom prst="roundRect">
            <a:avLst>
              <a:gd name="adj" fmla="val 50000"/>
            </a:avLst>
          </a:prstGeom>
          <a:solidFill>
            <a:schemeClr val="accent1"/>
          </a:solidFill>
          <a:ln w="12700">
            <a:noFill/>
            <a:round/>
            <a:headEnd/>
            <a:tailEnd/>
          </a:ln>
        </p:spPr>
        <p:txBody>
          <a:bodyPr lIns="14288" tIns="14288" rIns="14288" bIns="14288" anchor="ct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r>
              <a:rPr kumimoji="0" lang="zh-CN" altLang="en-US" b="1" i="0" u="none" strike="noStrike" kern="1200" cap="none" spc="0" normalizeH="0" baseline="0" noProof="0" dirty="0">
                <a:ln>
                  <a:noFill/>
                </a:ln>
                <a:solidFill>
                  <a:srgbClr val="FDFDFD"/>
                </a:solidFill>
                <a:effectLst/>
                <a:uLnTx/>
                <a:uFillTx/>
                <a:latin typeface="Calibri" pitchFamily="34" charset="0"/>
                <a:ea typeface="宋体" pitchFamily="2" charset="-122"/>
                <a:cs typeface="+mn-cs"/>
              </a:rPr>
              <a:t>纵向科研经费预算模板</a:t>
            </a:r>
            <a:r>
              <a:rPr kumimoji="0" lang="en-US" altLang="zh-CN" b="1" i="0" u="none" strike="noStrike" kern="1200" cap="none" spc="0" normalizeH="0" baseline="0" noProof="0" dirty="0">
                <a:ln>
                  <a:noFill/>
                </a:ln>
                <a:solidFill>
                  <a:srgbClr val="FDFDFD"/>
                </a:solidFill>
                <a:effectLst/>
                <a:uLnTx/>
                <a:uFillTx/>
                <a:latin typeface="Calibri" pitchFamily="34" charset="0"/>
                <a:ea typeface="宋体" pitchFamily="2" charset="-122"/>
                <a:cs typeface="+mn-cs"/>
              </a:rPr>
              <a:t>-</a:t>
            </a:r>
            <a:r>
              <a:rPr kumimoji="0" lang="zh-CN" altLang="en-US" b="1" i="0" u="none" strike="noStrike" kern="1200" cap="none" spc="0" normalizeH="0" baseline="0" noProof="0" dirty="0">
                <a:ln>
                  <a:noFill/>
                </a:ln>
                <a:solidFill>
                  <a:srgbClr val="FDFDFD"/>
                </a:solidFill>
                <a:effectLst/>
                <a:uLnTx/>
                <a:uFillTx/>
                <a:latin typeface="Calibri" pitchFamily="34" charset="0"/>
                <a:ea typeface="宋体" pitchFamily="2" charset="-122"/>
                <a:cs typeface="+mn-cs"/>
              </a:rPr>
              <a:t>理工类</a:t>
            </a:r>
          </a:p>
        </p:txBody>
      </p:sp>
      <p:sp>
        <p:nvSpPr>
          <p:cNvPr id="2" name="矩形 1">
            <a:extLst>
              <a:ext uri="{FF2B5EF4-FFF2-40B4-BE49-F238E27FC236}">
                <a16:creationId xmlns:a16="http://schemas.microsoft.com/office/drawing/2014/main" id="{9812A3FC-5A17-0FF8-B13B-4B7922A7EA11}"/>
              </a:ext>
            </a:extLst>
          </p:cNvPr>
          <p:cNvSpPr/>
          <p:nvPr/>
        </p:nvSpPr>
        <p:spPr>
          <a:xfrm>
            <a:off x="7570799" y="655868"/>
            <a:ext cx="1573201" cy="707886"/>
          </a:xfrm>
          <a:prstGeom prst="rect">
            <a:avLst/>
          </a:prstGeom>
          <a:noFill/>
        </p:spPr>
        <p:txBody>
          <a:bodyPr wrap="square" lIns="91440" tIns="45720" rIns="91440" bIns="45720">
            <a:spAutoFit/>
          </a:bodyPr>
          <a:lstStyle/>
          <a:p>
            <a:pPr algn="ctr"/>
            <a:r>
              <a:rPr lang="zh-CN" altLang="en-US" sz="4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旧</a:t>
            </a:r>
            <a:endParaRPr lang="zh-CN" altLang="en-US" sz="4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653425782"/>
      </p:ext>
    </p:extLst>
  </p:cSld>
  <p:clrMapOvr>
    <a:masterClrMapping/>
  </p:clrMapOvr>
  <p:transition spd="med" advTm="0">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a:off x="762000" y="630238"/>
            <a:ext cx="7840663" cy="0"/>
          </a:xfrm>
          <a:prstGeom prst="line">
            <a:avLst/>
          </a:prstGeom>
        </p:spPr>
        <p:style>
          <a:lnRef idx="1">
            <a:schemeClr val="dk1"/>
          </a:lnRef>
          <a:fillRef idx="0">
            <a:schemeClr val="dk1"/>
          </a:fillRef>
          <a:effectRef idx="0">
            <a:schemeClr val="dk1"/>
          </a:effectRef>
          <a:fontRef idx="minor">
            <a:schemeClr val="tx1"/>
          </a:fontRef>
        </p:style>
      </p:cxnSp>
      <p:sp>
        <p:nvSpPr>
          <p:cNvPr id="4" name="L 形 3"/>
          <p:cNvSpPr/>
          <p:nvPr/>
        </p:nvSpPr>
        <p:spPr>
          <a:xfrm rot="13498344">
            <a:off x="400050" y="317500"/>
            <a:ext cx="144463" cy="144463"/>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5" name="L 形 4"/>
          <p:cNvSpPr/>
          <p:nvPr/>
        </p:nvSpPr>
        <p:spPr>
          <a:xfrm rot="13498344">
            <a:off x="534988" y="317500"/>
            <a:ext cx="144462" cy="144463"/>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6" name="L 形 5"/>
          <p:cNvSpPr/>
          <p:nvPr/>
        </p:nvSpPr>
        <p:spPr>
          <a:xfrm rot="13498344">
            <a:off x="265113" y="317500"/>
            <a:ext cx="144462" cy="144463"/>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13318" name="Shape 1794"/>
          <p:cNvSpPr>
            <a:spLocks noChangeArrowheads="1"/>
          </p:cNvSpPr>
          <p:nvPr/>
        </p:nvSpPr>
        <p:spPr bwMode="auto">
          <a:xfrm>
            <a:off x="892328" y="161696"/>
            <a:ext cx="3103608" cy="442913"/>
          </a:xfrm>
          <a:prstGeom prst="roundRect">
            <a:avLst>
              <a:gd name="adj" fmla="val 50000"/>
            </a:avLst>
          </a:prstGeom>
          <a:solidFill>
            <a:schemeClr val="accent1"/>
          </a:solidFill>
          <a:ln w="12700">
            <a:noFill/>
            <a:round/>
            <a:headEnd/>
            <a:tailEnd/>
          </a:ln>
        </p:spPr>
        <p:txBody>
          <a:bodyPr lIns="14288" tIns="14288" rIns="14288" bIns="14288" anchor="ctr"/>
          <a:lstStyle/>
          <a:p>
            <a:endParaRPr lang="zh-CN" altLang="en-US" sz="1300">
              <a:latin typeface="Calibri" pitchFamily="34" charset="0"/>
            </a:endParaRPr>
          </a:p>
        </p:txBody>
      </p:sp>
      <p:sp>
        <p:nvSpPr>
          <p:cNvPr id="41" name="TextBox 40"/>
          <p:cNvSpPr txBox="1"/>
          <p:nvPr/>
        </p:nvSpPr>
        <p:spPr bwMode="auto">
          <a:xfrm>
            <a:off x="1000340" y="292679"/>
            <a:ext cx="2887584" cy="221599"/>
          </a:xfrm>
          <a:prstGeom prst="rect">
            <a:avLst/>
          </a:prstGeom>
          <a:noFill/>
        </p:spPr>
        <p:txBody>
          <a:bodyPr wrap="square" lIns="0" tIns="0" rIns="0" bIns="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lnSpc>
                <a:spcPct val="90000"/>
              </a:lnSpc>
              <a:spcBef>
                <a:spcPts val="1000"/>
              </a:spcBef>
            </a:pPr>
            <a:r>
              <a:rPr lang="zh-CN" altLang="en-US" sz="1600" b="1" dirty="0">
                <a:solidFill>
                  <a:schemeClr val="bg1"/>
                </a:solidFill>
                <a:latin typeface="微软雅黑" pitchFamily="34" charset="-122"/>
                <a:ea typeface="微软雅黑" pitchFamily="34" charset="-122"/>
              </a:rPr>
              <a:t>纵向科研经费预算模板</a:t>
            </a:r>
            <a:r>
              <a:rPr lang="en-US" altLang="zh-CN" sz="1600" b="1" dirty="0">
                <a:solidFill>
                  <a:schemeClr val="bg1"/>
                </a:solidFill>
                <a:latin typeface="微软雅黑" pitchFamily="34" charset="-122"/>
                <a:ea typeface="微软雅黑" pitchFamily="34" charset="-122"/>
              </a:rPr>
              <a:t>-</a:t>
            </a:r>
            <a:r>
              <a:rPr lang="zh-CN" altLang="en-US" sz="1600" b="1" dirty="0">
                <a:solidFill>
                  <a:schemeClr val="bg1"/>
                </a:solidFill>
                <a:latin typeface="微软雅黑" pitchFamily="34" charset="-122"/>
                <a:ea typeface="微软雅黑" pitchFamily="34" charset="-122"/>
              </a:rPr>
              <a:t>理工类</a:t>
            </a:r>
          </a:p>
        </p:txBody>
      </p:sp>
      <p:graphicFrame>
        <p:nvGraphicFramePr>
          <p:cNvPr id="7" name="表格 6">
            <a:extLst>
              <a:ext uri="{FF2B5EF4-FFF2-40B4-BE49-F238E27FC236}">
                <a16:creationId xmlns:a16="http://schemas.microsoft.com/office/drawing/2014/main" id="{B9E73EA7-C156-6297-5113-20292D9F0BC3}"/>
              </a:ext>
            </a:extLst>
          </p:cNvPr>
          <p:cNvGraphicFramePr>
            <a:graphicFrameLocks noGrp="1"/>
          </p:cNvGraphicFramePr>
          <p:nvPr>
            <p:extLst>
              <p:ext uri="{D42A27DB-BD31-4B8C-83A1-F6EECF244321}">
                <p14:modId xmlns:p14="http://schemas.microsoft.com/office/powerpoint/2010/main" val="926582365"/>
              </p:ext>
            </p:extLst>
          </p:nvPr>
        </p:nvGraphicFramePr>
        <p:xfrm>
          <a:off x="1604692" y="1083223"/>
          <a:ext cx="6351684" cy="3918582"/>
        </p:xfrm>
        <a:graphic>
          <a:graphicData uri="http://schemas.openxmlformats.org/drawingml/2006/table">
            <a:tbl>
              <a:tblPr/>
              <a:tblGrid>
                <a:gridCol w="1371773">
                  <a:extLst>
                    <a:ext uri="{9D8B030D-6E8A-4147-A177-3AD203B41FA5}">
                      <a16:colId xmlns:a16="http://schemas.microsoft.com/office/drawing/2014/main" val="590281891"/>
                    </a:ext>
                  </a:extLst>
                </a:gridCol>
                <a:gridCol w="1949361">
                  <a:extLst>
                    <a:ext uri="{9D8B030D-6E8A-4147-A177-3AD203B41FA5}">
                      <a16:colId xmlns:a16="http://schemas.microsoft.com/office/drawing/2014/main" val="942092992"/>
                    </a:ext>
                  </a:extLst>
                </a:gridCol>
                <a:gridCol w="3030550">
                  <a:extLst>
                    <a:ext uri="{9D8B030D-6E8A-4147-A177-3AD203B41FA5}">
                      <a16:colId xmlns:a16="http://schemas.microsoft.com/office/drawing/2014/main" val="1531728610"/>
                    </a:ext>
                  </a:extLst>
                </a:gridCol>
              </a:tblGrid>
              <a:tr h="221008">
                <a:tc>
                  <a:txBody>
                    <a:bodyPr/>
                    <a:lstStyle/>
                    <a:p>
                      <a:pPr algn="ctr" fontAlgn="ctr"/>
                      <a:r>
                        <a:rPr lang="zh-CN" altLang="en-US" sz="1000" b="1" i="0" u="none" strike="noStrike" dirty="0">
                          <a:solidFill>
                            <a:srgbClr val="000000"/>
                          </a:solidFill>
                          <a:effectLst/>
                          <a:latin typeface="宋体" panose="02010600030101010101" pitchFamily="2" charset="-122"/>
                          <a:ea typeface="宋体" panose="02010600030101010101" pitchFamily="2" charset="-122"/>
                        </a:rPr>
                        <a:t>额度控制名称</a:t>
                      </a: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dirty="0">
                          <a:solidFill>
                            <a:schemeClr val="tx1"/>
                          </a:solidFill>
                          <a:effectLst/>
                          <a:latin typeface="宋体" panose="02010600030101010101" pitchFamily="2" charset="-122"/>
                          <a:ea typeface="宋体" panose="02010600030101010101" pitchFamily="2" charset="-122"/>
                        </a:rPr>
                        <a:t>对应经济分类</a:t>
                      </a: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备注</a:t>
                      </a: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9598495"/>
                  </a:ext>
                </a:extLst>
              </a:tr>
              <a:tr h="303863">
                <a:tc rowSpan="2">
                  <a:txBody>
                    <a:bodyPr/>
                    <a:lstStyle/>
                    <a:p>
                      <a:pPr algn="ctr" fontAlgn="ctr"/>
                      <a:r>
                        <a:rPr lang="zh-CN" altLang="en-US" sz="1000" b="1" i="0" u="none" strike="noStrike" dirty="0">
                          <a:solidFill>
                            <a:srgbClr val="000000"/>
                          </a:solidFill>
                          <a:effectLst/>
                          <a:latin typeface="宋体" panose="02010600030101010101" pitchFamily="2" charset="-122"/>
                          <a:ea typeface="宋体" panose="02010600030101010101" pitchFamily="2" charset="-122"/>
                        </a:rPr>
                        <a:t>材料费</a:t>
                      </a: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1000" b="1" i="0" u="none" strike="noStrike">
                          <a:solidFill>
                            <a:srgbClr val="000000"/>
                          </a:solidFill>
                          <a:effectLst/>
                          <a:latin typeface="宋体" panose="02010600030101010101" pitchFamily="2" charset="-122"/>
                          <a:ea typeface="宋体" panose="02010600030101010101" pitchFamily="2" charset="-122"/>
                        </a:rPr>
                        <a:t>30218/</a:t>
                      </a:r>
                      <a:r>
                        <a:rPr lang="zh-CN" altLang="en-US" sz="1000" b="1" i="0" u="none" strike="noStrike">
                          <a:solidFill>
                            <a:srgbClr val="000000"/>
                          </a:solidFill>
                          <a:effectLst/>
                          <a:latin typeface="宋体" panose="02010600030101010101" pitchFamily="2" charset="-122"/>
                          <a:ea typeface="宋体" panose="02010600030101010101" pitchFamily="2" charset="-122"/>
                        </a:rPr>
                        <a:t>专用材料费</a:t>
                      </a: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dirty="0">
                          <a:solidFill>
                            <a:srgbClr val="000000"/>
                          </a:solidFill>
                          <a:effectLst/>
                          <a:latin typeface="宋体" panose="02010600030101010101" pitchFamily="2" charset="-122"/>
                          <a:ea typeface="宋体" panose="02010600030101010101" pitchFamily="2" charset="-122"/>
                        </a:rPr>
                        <a:t>计算系统耗材（鼠标、键盘、优盘等电子配件）、实验材料等</a:t>
                      </a: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607683"/>
                  </a:ext>
                </a:extLst>
              </a:tr>
              <a:tr h="303863">
                <a:tc vMerge="1">
                  <a:txBody>
                    <a:bodyPr/>
                    <a:lstStyle/>
                    <a:p>
                      <a:pPr algn="ctr" fontAlgn="ctr"/>
                      <a:endParaRPr lang="zh-CN" altLang="en-US" sz="1000" b="1" i="0" u="none" strike="noStrike" dirty="0">
                        <a:solidFill>
                          <a:srgbClr val="000000"/>
                        </a:solidFill>
                        <a:effectLst/>
                        <a:latin typeface="宋体" panose="02010600030101010101" pitchFamily="2" charset="-122"/>
                        <a:ea typeface="宋体" panose="02010600030101010101" pitchFamily="2" charset="-122"/>
                      </a:endParaRP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1000" b="1" i="0" u="none" strike="noStrike" dirty="0">
                          <a:solidFill>
                            <a:schemeClr val="tx1"/>
                          </a:solidFill>
                          <a:effectLst/>
                          <a:latin typeface="宋体" panose="02010600030101010101" pitchFamily="2" charset="-122"/>
                          <a:ea typeface="宋体" panose="02010600030101010101" pitchFamily="2" charset="-122"/>
                        </a:rPr>
                        <a:t>30201/</a:t>
                      </a:r>
                      <a:r>
                        <a:rPr lang="zh-CN" altLang="en-US" sz="1000" b="1" i="0" u="none" strike="noStrike" dirty="0">
                          <a:solidFill>
                            <a:schemeClr val="tx1"/>
                          </a:solidFill>
                          <a:effectLst/>
                          <a:latin typeface="宋体" panose="02010600030101010101" pitchFamily="2" charset="-122"/>
                          <a:ea typeface="宋体" panose="02010600030101010101" pitchFamily="2" charset="-122"/>
                        </a:rPr>
                        <a:t>办公费</a:t>
                      </a: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dirty="0">
                          <a:solidFill>
                            <a:srgbClr val="000000"/>
                          </a:solidFill>
                          <a:effectLst/>
                          <a:latin typeface="宋体" panose="02010600030101010101" pitchFamily="2" charset="-122"/>
                          <a:ea typeface="宋体" panose="02010600030101010101" pitchFamily="2" charset="-122"/>
                        </a:rPr>
                        <a:t>　</a:t>
                      </a: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6913364"/>
                  </a:ext>
                </a:extLst>
              </a:tr>
              <a:tr h="303863">
                <a:tc>
                  <a:txBody>
                    <a:bodyPr/>
                    <a:lstStyle/>
                    <a:p>
                      <a:pPr algn="ctr" fontAlgn="ctr"/>
                      <a:r>
                        <a:rPr lang="zh-CN" altLang="en-US" sz="1000" b="1" i="0" u="none" strike="noStrike" dirty="0">
                          <a:solidFill>
                            <a:srgbClr val="000000"/>
                          </a:solidFill>
                          <a:effectLst/>
                          <a:latin typeface="宋体" panose="02010600030101010101" pitchFamily="2" charset="-122"/>
                          <a:ea typeface="宋体" panose="02010600030101010101" pitchFamily="2" charset="-122"/>
                        </a:rPr>
                        <a:t>测试化验加工费</a:t>
                      </a: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1000" b="1" i="0" u="none" strike="noStrike" dirty="0">
                          <a:solidFill>
                            <a:srgbClr val="000000"/>
                          </a:solidFill>
                          <a:effectLst/>
                          <a:latin typeface="宋体" panose="02010600030101010101" pitchFamily="2" charset="-122"/>
                          <a:ea typeface="宋体" panose="02010600030101010101" pitchFamily="2" charset="-122"/>
                        </a:rPr>
                        <a:t>30227/</a:t>
                      </a:r>
                      <a:r>
                        <a:rPr lang="zh-CN" altLang="en-US" sz="1000" b="1" i="0" u="none" strike="noStrike" dirty="0">
                          <a:solidFill>
                            <a:srgbClr val="000000"/>
                          </a:solidFill>
                          <a:effectLst/>
                          <a:latin typeface="宋体" panose="02010600030101010101" pitchFamily="2" charset="-122"/>
                          <a:ea typeface="宋体" panose="02010600030101010101" pitchFamily="2" charset="-122"/>
                        </a:rPr>
                        <a:t>委托业务费</a:t>
                      </a: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dirty="0">
                          <a:solidFill>
                            <a:srgbClr val="000000"/>
                          </a:solidFill>
                          <a:effectLst/>
                          <a:latin typeface="宋体" panose="02010600030101010101" pitchFamily="2" charset="-122"/>
                          <a:ea typeface="宋体" panose="02010600030101010101" pitchFamily="2" charset="-122"/>
                        </a:rPr>
                        <a:t>委托外单位加工、设计制作、测试化验等费用</a:t>
                      </a: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9092773"/>
                  </a:ext>
                </a:extLst>
              </a:tr>
              <a:tr h="213641">
                <a:tc rowSpan="3">
                  <a:txBody>
                    <a:bodyPr/>
                    <a:lstStyle/>
                    <a:p>
                      <a:pPr algn="ctr" fontAlgn="ctr"/>
                      <a:r>
                        <a:rPr lang="zh-CN" altLang="en-US" sz="1000" b="1" i="0" u="none" strike="noStrike" dirty="0">
                          <a:solidFill>
                            <a:srgbClr val="000000"/>
                          </a:solidFill>
                          <a:effectLst/>
                          <a:latin typeface="宋体" panose="02010600030101010101" pitchFamily="2" charset="-122"/>
                          <a:ea typeface="宋体" panose="02010600030101010101" pitchFamily="2" charset="-122"/>
                        </a:rPr>
                        <a:t>燃料动力费</a:t>
                      </a: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1000" b="1" i="0" u="none" strike="noStrike" dirty="0">
                          <a:solidFill>
                            <a:srgbClr val="000000"/>
                          </a:solidFill>
                          <a:effectLst/>
                          <a:latin typeface="宋体" panose="02010600030101010101" pitchFamily="2" charset="-122"/>
                          <a:ea typeface="宋体" panose="02010600030101010101" pitchFamily="2" charset="-122"/>
                        </a:rPr>
                        <a:t>30205/</a:t>
                      </a:r>
                      <a:r>
                        <a:rPr lang="zh-CN" altLang="en-US" sz="1000" b="1" i="0" u="none" strike="noStrike" dirty="0">
                          <a:solidFill>
                            <a:srgbClr val="000000"/>
                          </a:solidFill>
                          <a:effectLst/>
                          <a:latin typeface="宋体" panose="02010600030101010101" pitchFamily="2" charset="-122"/>
                          <a:ea typeface="宋体" panose="02010600030101010101" pitchFamily="2" charset="-122"/>
                        </a:rPr>
                        <a:t>水费</a:t>
                      </a: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zh-CN" altLang="en-US" sz="1000" b="1" i="0" u="none" strike="noStrike" dirty="0">
                          <a:solidFill>
                            <a:srgbClr val="000000"/>
                          </a:solidFill>
                          <a:effectLst/>
                          <a:latin typeface="宋体" panose="02010600030101010101" pitchFamily="2" charset="-122"/>
                          <a:ea typeface="宋体" panose="02010600030101010101" pitchFamily="2" charset="-122"/>
                        </a:rPr>
                        <a:t>　</a:t>
                      </a:r>
                      <a:r>
                        <a:rPr lang="zh-CN" altLang="en-US" sz="1000" b="1" i="0" u="none" strike="noStrike" dirty="0">
                          <a:solidFill>
                            <a:schemeClr val="tx1"/>
                          </a:solidFill>
                          <a:effectLst/>
                          <a:latin typeface="宋体" panose="02010600030101010101" pitchFamily="2" charset="-122"/>
                          <a:ea typeface="+mn-ea"/>
                        </a:rPr>
                        <a:t>直接使用的相关仪器设备、科学装置等运行发生的水、电、气、燃料消耗费用等，</a:t>
                      </a:r>
                      <a:r>
                        <a:rPr lang="zh-CN" altLang="en-US" sz="1000" b="1" i="0" u="none" strike="noStrike" dirty="0">
                          <a:solidFill>
                            <a:srgbClr val="FF0000"/>
                          </a:solidFill>
                          <a:effectLst/>
                          <a:latin typeface="宋体" panose="02010600030101010101" pitchFamily="2" charset="-122"/>
                          <a:ea typeface="+mn-ea"/>
                        </a:rPr>
                        <a:t>非交通用汽车燃油费。　</a:t>
                      </a:r>
                      <a:endParaRPr lang="zh-CN" altLang="en-US" sz="1000" b="1" i="0" u="none" strike="noStrike" dirty="0">
                        <a:solidFill>
                          <a:srgbClr val="FF0000"/>
                        </a:solidFill>
                        <a:effectLst/>
                        <a:latin typeface="宋体" panose="02010600030101010101" pitchFamily="2" charset="-122"/>
                        <a:ea typeface="宋体" panose="02010600030101010101" pitchFamily="2" charset="-122"/>
                      </a:endParaRP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4824860"/>
                  </a:ext>
                </a:extLst>
              </a:tr>
              <a:tr h="213641">
                <a:tc vMerge="1">
                  <a:txBody>
                    <a:bodyPr/>
                    <a:lstStyle/>
                    <a:p>
                      <a:endParaRPr lang="zh-CN" altLang="en-US"/>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zh-CN" sz="1000" b="1" i="0" u="none" strike="noStrike" dirty="0">
                          <a:solidFill>
                            <a:srgbClr val="000000"/>
                          </a:solidFill>
                          <a:effectLst/>
                          <a:latin typeface="宋体" panose="02010600030101010101" pitchFamily="2" charset="-122"/>
                          <a:ea typeface="+mn-ea"/>
                        </a:rPr>
                        <a:t>30206/</a:t>
                      </a:r>
                      <a:r>
                        <a:rPr lang="zh-CN" altLang="en-US" sz="1000" b="1" i="0" u="none" strike="noStrike" dirty="0">
                          <a:solidFill>
                            <a:srgbClr val="000000"/>
                          </a:solidFill>
                          <a:effectLst/>
                          <a:latin typeface="宋体" panose="02010600030101010101" pitchFamily="2" charset="-122"/>
                          <a:ea typeface="+mn-ea"/>
                        </a:rPr>
                        <a:t>电费</a:t>
                      </a: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zh-CN" altLang="en-US" sz="1000" b="1" i="0" u="none" strike="noStrike" dirty="0">
                        <a:solidFill>
                          <a:srgbClr val="000000"/>
                        </a:solidFill>
                        <a:effectLst/>
                        <a:latin typeface="宋体" panose="02010600030101010101" pitchFamily="2" charset="-122"/>
                        <a:ea typeface="宋体" panose="02010600030101010101" pitchFamily="2" charset="-122"/>
                      </a:endParaRP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1171285"/>
                  </a:ext>
                </a:extLst>
              </a:tr>
              <a:tr h="213641">
                <a:tc vMerge="1">
                  <a:txBody>
                    <a:bodyPr/>
                    <a:lstStyle/>
                    <a:p>
                      <a:endParaRPr lang="zh-CN" altLang="en-US"/>
                    </a:p>
                  </a:txBody>
                  <a:tcPr/>
                </a:tc>
                <a:tc>
                  <a:txBody>
                    <a:bodyPr/>
                    <a:lstStyle/>
                    <a:p>
                      <a:pPr algn="l" fontAlgn="ctr"/>
                      <a:r>
                        <a:rPr lang="en-US" altLang="zh-CN" sz="1000" b="1" i="0" u="none" strike="noStrike" dirty="0">
                          <a:solidFill>
                            <a:srgbClr val="000000"/>
                          </a:solidFill>
                          <a:effectLst/>
                          <a:latin typeface="宋体" panose="02010600030101010101" pitchFamily="2" charset="-122"/>
                          <a:ea typeface="宋体" panose="02010600030101010101" pitchFamily="2" charset="-122"/>
                        </a:rPr>
                        <a:t>30299990103/</a:t>
                      </a:r>
                      <a:r>
                        <a:rPr lang="zh-CN" altLang="en-US" sz="1000" b="1" i="0" u="none" strike="noStrike" dirty="0">
                          <a:solidFill>
                            <a:srgbClr val="000000"/>
                          </a:solidFill>
                          <a:effectLst/>
                          <a:latin typeface="宋体" panose="02010600030101010101" pitchFamily="2" charset="-122"/>
                          <a:ea typeface="宋体" panose="02010600030101010101" pitchFamily="2" charset="-122"/>
                        </a:rPr>
                        <a:t>其他燃气（油）费</a:t>
                      </a: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r>
                        <a:rPr lang="zh-CN" altLang="en-US" sz="1000" b="1" i="0" u="none" strike="noStrike" dirty="0">
                          <a:solidFill>
                            <a:srgbClr val="FF0000"/>
                          </a:solidFill>
                          <a:effectLst/>
                          <a:latin typeface="宋体" panose="02010600030101010101" pitchFamily="2" charset="-122"/>
                          <a:ea typeface="+mn-ea"/>
                        </a:rPr>
                        <a:t>直接使用的相关仪器设备、科学装置等运行发生的水、电、气、燃料消耗费用等，非交通用汽车燃油费。　</a:t>
                      </a:r>
                      <a:endParaRPr lang="zh-CN" altLang="en-US" sz="1000" b="1" i="0" u="none" strike="noStrike" dirty="0">
                        <a:solidFill>
                          <a:srgbClr val="FF0000"/>
                        </a:solidFill>
                        <a:effectLst/>
                        <a:latin typeface="宋体" panose="02010600030101010101" pitchFamily="2" charset="-122"/>
                        <a:ea typeface="宋体" panose="02010600030101010101" pitchFamily="2" charset="-122"/>
                      </a:endParaRP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9840084"/>
                  </a:ext>
                </a:extLst>
              </a:tr>
              <a:tr h="213641">
                <a:tc rowSpan="5">
                  <a:txBody>
                    <a:bodyPr/>
                    <a:lstStyle/>
                    <a:p>
                      <a:pPr algn="ctr" fontAlgn="ctr"/>
                      <a:r>
                        <a:rPr lang="zh-CN" altLang="en-US" sz="1000" b="1" i="0" u="none" strike="noStrike" dirty="0">
                          <a:solidFill>
                            <a:srgbClr val="000000"/>
                          </a:solidFill>
                          <a:effectLst/>
                          <a:latin typeface="宋体" panose="02010600030101010101" pitchFamily="2" charset="-122"/>
                          <a:ea typeface="宋体" panose="02010600030101010101" pitchFamily="2" charset="-122"/>
                        </a:rPr>
                        <a:t>差旅</a:t>
                      </a:r>
                      <a:r>
                        <a:rPr lang="en-US" altLang="zh-CN" sz="1000" b="1" i="0" u="none" strike="noStrike" dirty="0">
                          <a:solidFill>
                            <a:srgbClr val="000000"/>
                          </a:solidFill>
                          <a:effectLst/>
                          <a:latin typeface="宋体" panose="02010600030101010101" pitchFamily="2" charset="-122"/>
                          <a:ea typeface="宋体" panose="02010600030101010101" pitchFamily="2" charset="-122"/>
                        </a:rPr>
                        <a:t>/</a:t>
                      </a:r>
                      <a:r>
                        <a:rPr lang="zh-CN" altLang="en-US" sz="1000" b="1" i="0" u="none" strike="noStrike" dirty="0">
                          <a:solidFill>
                            <a:srgbClr val="000000"/>
                          </a:solidFill>
                          <a:effectLst/>
                          <a:latin typeface="宋体" panose="02010600030101010101" pitchFamily="2" charset="-122"/>
                          <a:ea typeface="宋体" panose="02010600030101010101" pitchFamily="2" charset="-122"/>
                        </a:rPr>
                        <a:t>会议</a:t>
                      </a:r>
                      <a:r>
                        <a:rPr lang="en-US" altLang="zh-CN" sz="1000" b="1" i="0" u="none" strike="noStrike" dirty="0">
                          <a:solidFill>
                            <a:srgbClr val="000000"/>
                          </a:solidFill>
                          <a:effectLst/>
                          <a:latin typeface="宋体" panose="02010600030101010101" pitchFamily="2" charset="-122"/>
                          <a:ea typeface="宋体" panose="02010600030101010101" pitchFamily="2" charset="-122"/>
                        </a:rPr>
                        <a:t>/</a:t>
                      </a:r>
                      <a:r>
                        <a:rPr lang="zh-CN" altLang="en-US" sz="1000" b="1" i="0" u="none" strike="noStrike" dirty="0">
                          <a:solidFill>
                            <a:srgbClr val="000000"/>
                          </a:solidFill>
                          <a:effectLst/>
                          <a:latin typeface="宋体" panose="02010600030101010101" pitchFamily="2" charset="-122"/>
                          <a:ea typeface="宋体" panose="02010600030101010101" pitchFamily="2" charset="-122"/>
                        </a:rPr>
                        <a:t>国际交流与合作</a:t>
                      </a: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1000" b="1" i="0" u="none" strike="noStrike" dirty="0">
                          <a:solidFill>
                            <a:srgbClr val="000000"/>
                          </a:solidFill>
                          <a:effectLst/>
                          <a:latin typeface="宋体" panose="02010600030101010101" pitchFamily="2" charset="-122"/>
                          <a:ea typeface="宋体" panose="02010600030101010101" pitchFamily="2" charset="-122"/>
                        </a:rPr>
                        <a:t>30211/</a:t>
                      </a:r>
                      <a:r>
                        <a:rPr lang="zh-CN" altLang="en-US" sz="1000" b="1" i="0" u="none" strike="noStrike" dirty="0">
                          <a:solidFill>
                            <a:srgbClr val="000000"/>
                          </a:solidFill>
                          <a:effectLst/>
                          <a:latin typeface="宋体" panose="02010600030101010101" pitchFamily="2" charset="-122"/>
                          <a:ea typeface="宋体" panose="02010600030101010101" pitchFamily="2" charset="-122"/>
                        </a:rPr>
                        <a:t>差旅费</a:t>
                      </a: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dirty="0">
                          <a:solidFill>
                            <a:srgbClr val="000000"/>
                          </a:solidFill>
                          <a:effectLst/>
                          <a:latin typeface="宋体" panose="02010600030101010101" pitchFamily="2" charset="-122"/>
                          <a:ea typeface="宋体" panose="02010600030101010101" pitchFamily="2" charset="-122"/>
                        </a:rPr>
                        <a:t>含</a:t>
                      </a:r>
                      <a:r>
                        <a:rPr lang="zh-CN" altLang="en-US" sz="1000" b="1" i="0" u="none" strike="noStrike" dirty="0">
                          <a:solidFill>
                            <a:srgbClr val="FF0000"/>
                          </a:solidFill>
                          <a:effectLst/>
                          <a:latin typeface="宋体" panose="02010600030101010101" pitchFamily="2" charset="-122"/>
                          <a:ea typeface="宋体" panose="02010600030101010101" pitchFamily="2" charset="-122"/>
                        </a:rPr>
                        <a:t>科研国际合作与交流</a:t>
                      </a:r>
                      <a:r>
                        <a:rPr lang="zh-CN" altLang="en-US" sz="1000" b="1" i="0" u="none" strike="noStrike" dirty="0">
                          <a:solidFill>
                            <a:srgbClr val="000000"/>
                          </a:solidFill>
                          <a:effectLst/>
                          <a:latin typeface="宋体" panose="02010600030101010101" pitchFamily="2" charset="-122"/>
                          <a:ea typeface="宋体" panose="02010600030101010101" pitchFamily="2" charset="-122"/>
                        </a:rPr>
                        <a:t>差旅费</a:t>
                      </a: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8367171"/>
                  </a:ext>
                </a:extLst>
              </a:tr>
              <a:tr h="452111">
                <a:tc vMerge="1">
                  <a:txBody>
                    <a:bodyPr/>
                    <a:lstStyle/>
                    <a:p>
                      <a:endParaRPr lang="zh-CN" altLang="en-US"/>
                    </a:p>
                  </a:txBody>
                  <a:tcPr/>
                </a:tc>
                <a:tc>
                  <a:txBody>
                    <a:bodyPr/>
                    <a:lstStyle/>
                    <a:p>
                      <a:pPr algn="l" fontAlgn="ctr"/>
                      <a:r>
                        <a:rPr lang="en-US" altLang="zh-CN" sz="1000" b="1" i="0" u="none" strike="noStrike" dirty="0">
                          <a:solidFill>
                            <a:srgbClr val="000000"/>
                          </a:solidFill>
                          <a:effectLst/>
                          <a:latin typeface="宋体" panose="02010600030101010101" pitchFamily="2" charset="-122"/>
                          <a:ea typeface="宋体" panose="02010600030101010101" pitchFamily="2" charset="-122"/>
                        </a:rPr>
                        <a:t>30215/</a:t>
                      </a:r>
                      <a:r>
                        <a:rPr lang="zh-CN" altLang="en-US" sz="1000" b="1" i="0" u="none" strike="noStrike" dirty="0">
                          <a:solidFill>
                            <a:srgbClr val="000000"/>
                          </a:solidFill>
                          <a:effectLst/>
                          <a:latin typeface="宋体" panose="02010600030101010101" pitchFamily="2" charset="-122"/>
                          <a:ea typeface="宋体" panose="02010600030101010101" pitchFamily="2" charset="-122"/>
                        </a:rPr>
                        <a:t>会议费</a:t>
                      </a: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dirty="0">
                          <a:solidFill>
                            <a:srgbClr val="000000"/>
                          </a:solidFill>
                          <a:effectLst/>
                          <a:latin typeface="宋体" panose="02010600030101010101" pitchFamily="2" charset="-122"/>
                          <a:ea typeface="宋体" panose="02010600030101010101" pitchFamily="2" charset="-122"/>
                        </a:rPr>
                        <a:t>举办会议的相关费用</a:t>
                      </a: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4430299"/>
                  </a:ext>
                </a:extLst>
              </a:tr>
              <a:tr h="213641">
                <a:tc vMerge="1">
                  <a:txBody>
                    <a:bodyPr/>
                    <a:lstStyle/>
                    <a:p>
                      <a:endParaRPr lang="zh-CN" altLang="en-US"/>
                    </a:p>
                  </a:txBody>
                  <a:tcPr/>
                </a:tc>
                <a:tc>
                  <a:txBody>
                    <a:bodyPr/>
                    <a:lstStyle/>
                    <a:p>
                      <a:pPr algn="l" fontAlgn="ctr"/>
                      <a:r>
                        <a:rPr lang="en-US" altLang="zh-CN" sz="1000" b="1" i="0" u="none" strike="noStrike" dirty="0">
                          <a:solidFill>
                            <a:srgbClr val="000000"/>
                          </a:solidFill>
                          <a:effectLst/>
                          <a:latin typeface="宋体" panose="02010600030101010101" pitchFamily="2" charset="-122"/>
                          <a:ea typeface="宋体" panose="02010600030101010101" pitchFamily="2" charset="-122"/>
                        </a:rPr>
                        <a:t>30216/</a:t>
                      </a:r>
                      <a:r>
                        <a:rPr lang="zh-CN" altLang="en-US" sz="1000" b="1" i="0" u="none" strike="noStrike" dirty="0">
                          <a:solidFill>
                            <a:srgbClr val="000000"/>
                          </a:solidFill>
                          <a:effectLst/>
                          <a:latin typeface="宋体" panose="02010600030101010101" pitchFamily="2" charset="-122"/>
                          <a:ea typeface="宋体" panose="02010600030101010101" pitchFamily="2" charset="-122"/>
                        </a:rPr>
                        <a:t>培训费</a:t>
                      </a: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dirty="0">
                          <a:solidFill>
                            <a:schemeClr val="tx1"/>
                          </a:solidFill>
                          <a:effectLst/>
                          <a:latin typeface="宋体" panose="02010600030101010101" pitchFamily="2" charset="-122"/>
                          <a:ea typeface="宋体" panose="02010600030101010101" pitchFamily="2" charset="-122"/>
                        </a:rPr>
                        <a:t>　参加培训和举办培训</a:t>
                      </a: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716078"/>
                  </a:ext>
                </a:extLst>
              </a:tr>
              <a:tr h="303863">
                <a:tc vMerge="1">
                  <a:txBody>
                    <a:bodyPr/>
                    <a:lstStyle/>
                    <a:p>
                      <a:endParaRPr lang="zh-CN" altLang="en-US"/>
                    </a:p>
                  </a:txBody>
                  <a:tcPr/>
                </a:tc>
                <a:tc>
                  <a:txBody>
                    <a:bodyPr/>
                    <a:lstStyle/>
                    <a:p>
                      <a:pPr algn="l" fontAlgn="ctr"/>
                      <a:r>
                        <a:rPr lang="en-US" altLang="zh-CN" sz="1000" b="1" i="0" u="none" strike="noStrike" dirty="0">
                          <a:solidFill>
                            <a:srgbClr val="000000"/>
                          </a:solidFill>
                          <a:effectLst/>
                          <a:latin typeface="宋体" panose="02010600030101010101" pitchFamily="2" charset="-122"/>
                          <a:ea typeface="宋体" panose="02010600030101010101" pitchFamily="2" charset="-122"/>
                        </a:rPr>
                        <a:t>30239/</a:t>
                      </a:r>
                      <a:r>
                        <a:rPr lang="zh-CN" altLang="en-US" sz="1000" b="1" i="0" u="none" strike="noStrike" dirty="0">
                          <a:solidFill>
                            <a:srgbClr val="000000"/>
                          </a:solidFill>
                          <a:effectLst/>
                          <a:latin typeface="宋体" panose="02010600030101010101" pitchFamily="2" charset="-122"/>
                          <a:ea typeface="宋体" panose="02010600030101010101" pitchFamily="2" charset="-122"/>
                        </a:rPr>
                        <a:t>其他交通费用</a:t>
                      </a: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dirty="0">
                          <a:solidFill>
                            <a:schemeClr val="tx1"/>
                          </a:solidFill>
                          <a:effectLst/>
                          <a:latin typeface="宋体" panose="02010600030101010101" pitchFamily="2" charset="-122"/>
                          <a:ea typeface="宋体" panose="02010600030101010101" pitchFamily="2" charset="-122"/>
                        </a:rPr>
                        <a:t>出租车费用、公交地铁费用等，不含汽油费</a:t>
                      </a: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859238"/>
                  </a:ext>
                </a:extLst>
              </a:tr>
              <a:tr h="213641">
                <a:tc vMerge="1">
                  <a:txBody>
                    <a:bodyPr/>
                    <a:lstStyle/>
                    <a:p>
                      <a:endParaRPr lang="zh-CN" altLang="en-US"/>
                    </a:p>
                  </a:txBody>
                  <a:tcPr/>
                </a:tc>
                <a:tc>
                  <a:txBody>
                    <a:bodyPr/>
                    <a:lstStyle/>
                    <a:p>
                      <a:pPr algn="l" fontAlgn="ctr"/>
                      <a:r>
                        <a:rPr lang="en-US" altLang="zh-CN" sz="1000" b="1" i="0" u="none" strike="noStrike">
                          <a:solidFill>
                            <a:srgbClr val="000000"/>
                          </a:solidFill>
                          <a:effectLst/>
                          <a:latin typeface="宋体" panose="02010600030101010101" pitchFamily="2" charset="-122"/>
                          <a:ea typeface="宋体" panose="02010600030101010101" pitchFamily="2" charset="-122"/>
                        </a:rPr>
                        <a:t>30299990302/</a:t>
                      </a:r>
                      <a:r>
                        <a:rPr lang="zh-CN" altLang="en-US" sz="1000" b="1" i="0" u="none" strike="noStrike">
                          <a:solidFill>
                            <a:srgbClr val="000000"/>
                          </a:solidFill>
                          <a:effectLst/>
                          <a:latin typeface="宋体" panose="02010600030101010101" pitchFamily="2" charset="-122"/>
                          <a:ea typeface="宋体" panose="02010600030101010101" pitchFamily="2" charset="-122"/>
                        </a:rPr>
                        <a:t>会务费</a:t>
                      </a: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dirty="0">
                          <a:solidFill>
                            <a:schemeClr val="tx1"/>
                          </a:solidFill>
                          <a:effectLst/>
                          <a:latin typeface="宋体" panose="02010600030101010101" pitchFamily="2" charset="-122"/>
                          <a:ea typeface="宋体" panose="02010600030101010101" pitchFamily="2" charset="-122"/>
                        </a:rPr>
                        <a:t>参加会议的会议费、会务费　</a:t>
                      </a: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7657483"/>
                  </a:ext>
                </a:extLst>
              </a:tr>
              <a:tr h="213641">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000" b="1" i="0" u="none" strike="noStrike" kern="1200" dirty="0">
                          <a:solidFill>
                            <a:srgbClr val="000000"/>
                          </a:solidFill>
                          <a:effectLst/>
                          <a:latin typeface="宋体" panose="02010600030101010101" pitchFamily="2" charset="-122"/>
                          <a:ea typeface="宋体" panose="02010600030101010101" pitchFamily="2" charset="-122"/>
                          <a:cs typeface="+mn-cs"/>
                        </a:rPr>
                        <a:t>出版</a:t>
                      </a:r>
                      <a:r>
                        <a:rPr lang="en-US" altLang="zh-CN" sz="1000" b="1" i="0" u="none" strike="noStrike" kern="1200" dirty="0">
                          <a:solidFill>
                            <a:srgbClr val="000000"/>
                          </a:solidFill>
                          <a:effectLst/>
                          <a:latin typeface="宋体" panose="02010600030101010101" pitchFamily="2" charset="-122"/>
                          <a:ea typeface="宋体" panose="02010600030101010101" pitchFamily="2" charset="-122"/>
                          <a:cs typeface="+mn-cs"/>
                        </a:rPr>
                        <a:t>/</a:t>
                      </a:r>
                      <a:r>
                        <a:rPr lang="zh-CN" altLang="en-US" sz="1000" b="1" i="0" u="none" strike="noStrike" kern="1200" dirty="0">
                          <a:solidFill>
                            <a:srgbClr val="000000"/>
                          </a:solidFill>
                          <a:effectLst/>
                          <a:latin typeface="宋体" panose="02010600030101010101" pitchFamily="2" charset="-122"/>
                          <a:ea typeface="宋体" panose="02010600030101010101" pitchFamily="2" charset="-122"/>
                          <a:cs typeface="+mn-cs"/>
                        </a:rPr>
                        <a:t>文献</a:t>
                      </a:r>
                      <a:r>
                        <a:rPr lang="en-US" altLang="zh-CN" sz="1000" b="1" i="0" u="none" strike="noStrike" kern="1200" dirty="0">
                          <a:solidFill>
                            <a:srgbClr val="000000"/>
                          </a:solidFill>
                          <a:effectLst/>
                          <a:latin typeface="宋体" panose="02010600030101010101" pitchFamily="2" charset="-122"/>
                          <a:ea typeface="宋体" panose="02010600030101010101" pitchFamily="2" charset="-122"/>
                          <a:cs typeface="+mn-cs"/>
                        </a:rPr>
                        <a:t>/</a:t>
                      </a:r>
                      <a:r>
                        <a:rPr lang="zh-CN" altLang="en-US" sz="1000" b="1" i="0" u="none" strike="noStrike" kern="1200" dirty="0">
                          <a:solidFill>
                            <a:srgbClr val="000000"/>
                          </a:solidFill>
                          <a:effectLst/>
                          <a:latin typeface="宋体" panose="02010600030101010101" pitchFamily="2" charset="-122"/>
                          <a:ea typeface="宋体" panose="02010600030101010101" pitchFamily="2" charset="-122"/>
                          <a:cs typeface="+mn-cs"/>
                        </a:rPr>
                        <a:t>信息传播</a:t>
                      </a:r>
                      <a:r>
                        <a:rPr lang="en-US" altLang="zh-CN" sz="1000" b="1" i="0" u="none" strike="noStrike" kern="1200" dirty="0">
                          <a:solidFill>
                            <a:srgbClr val="000000"/>
                          </a:solidFill>
                          <a:effectLst/>
                          <a:latin typeface="宋体" panose="02010600030101010101" pitchFamily="2" charset="-122"/>
                          <a:ea typeface="宋体" panose="02010600030101010101" pitchFamily="2" charset="-122"/>
                          <a:cs typeface="+mn-cs"/>
                        </a:rPr>
                        <a:t>/</a:t>
                      </a:r>
                      <a:r>
                        <a:rPr lang="zh-CN" altLang="en-US" sz="1000" b="1" i="0" u="none" strike="noStrike" kern="1200" dirty="0">
                          <a:solidFill>
                            <a:srgbClr val="000000"/>
                          </a:solidFill>
                          <a:effectLst/>
                          <a:latin typeface="宋体" panose="02010600030101010101" pitchFamily="2" charset="-122"/>
                          <a:ea typeface="宋体" panose="02010600030101010101" pitchFamily="2" charset="-122"/>
                          <a:cs typeface="+mn-cs"/>
                        </a:rPr>
                        <a:t>知识产权</a:t>
                      </a:r>
                    </a:p>
                    <a:p>
                      <a:endParaRPr lang="zh-CN" altLang="en-US" sz="1000" b="1" i="0" u="none" strike="noStrike" kern="1200" dirty="0">
                        <a:solidFill>
                          <a:srgbClr val="000000"/>
                        </a:solidFill>
                        <a:effectLst/>
                        <a:latin typeface="宋体" panose="02010600030101010101" pitchFamily="2" charset="-122"/>
                        <a:ea typeface="宋体" panose="02010600030101010101" pitchFamily="2" charset="-122"/>
                        <a:cs typeface="+mn-cs"/>
                      </a:endParaRPr>
                    </a:p>
                  </a:txBody>
                  <a:tcPr>
                    <a:lnT w="6350" cap="flat" cmpd="sng" algn="ctr">
                      <a:solidFill>
                        <a:srgbClr val="000000"/>
                      </a:solidFill>
                      <a:prstDash val="solid"/>
                      <a:round/>
                      <a:headEnd type="none" w="med" len="med"/>
                      <a:tailEnd type="none" w="med" len="med"/>
                    </a:lnT>
                  </a:tcPr>
                </a:tc>
                <a:tc>
                  <a:txBody>
                    <a:bodyPr/>
                    <a:lstStyle/>
                    <a:p>
                      <a:pPr algn="l" fontAlgn="ctr"/>
                      <a:r>
                        <a:rPr lang="en-US" altLang="zh-CN" sz="1000" b="1" i="0" u="none" strike="noStrike" dirty="0">
                          <a:solidFill>
                            <a:srgbClr val="000000"/>
                          </a:solidFill>
                          <a:effectLst/>
                          <a:latin typeface="宋体" panose="02010600030101010101" pitchFamily="2" charset="-122"/>
                          <a:ea typeface="宋体" panose="02010600030101010101" pitchFamily="2" charset="-122"/>
                        </a:rPr>
                        <a:t>30202/</a:t>
                      </a:r>
                      <a:r>
                        <a:rPr lang="zh-CN" altLang="en-US" sz="1000" b="1" i="0" u="none" strike="noStrike" dirty="0">
                          <a:solidFill>
                            <a:srgbClr val="000000"/>
                          </a:solidFill>
                          <a:effectLst/>
                          <a:latin typeface="宋体" panose="02010600030101010101" pitchFamily="2" charset="-122"/>
                          <a:ea typeface="宋体" panose="02010600030101010101" pitchFamily="2" charset="-122"/>
                        </a:rPr>
                        <a:t>印刷费</a:t>
                      </a:r>
                    </a:p>
                  </a:txBody>
                  <a:tcPr marL="7573" marR="7573" marT="7573"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dirty="0">
                          <a:solidFill>
                            <a:srgbClr val="000000"/>
                          </a:solidFill>
                          <a:effectLst/>
                          <a:latin typeface="宋体" panose="02010600030101010101" pitchFamily="2" charset="-122"/>
                          <a:ea typeface="宋体" panose="02010600030101010101" pitchFamily="2" charset="-122"/>
                        </a:rPr>
                        <a:t>　</a:t>
                      </a: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2518400"/>
                  </a:ext>
                </a:extLst>
              </a:tr>
              <a:tr h="213641">
                <a:tc vMerge="1">
                  <a:txBody>
                    <a:bodyPr/>
                    <a:lstStyle/>
                    <a:p>
                      <a:endParaRPr lang="zh-CN" altLang="en-US"/>
                    </a:p>
                  </a:txBody>
                  <a:tcPr/>
                </a:tc>
                <a:tc>
                  <a:txBody>
                    <a:bodyPr/>
                    <a:lstStyle/>
                    <a:p>
                      <a:pPr algn="l" fontAlgn="ctr"/>
                      <a:r>
                        <a:rPr lang="en-US" altLang="zh-CN" sz="1000" b="1" i="0" u="none" strike="noStrike" dirty="0">
                          <a:solidFill>
                            <a:srgbClr val="000000"/>
                          </a:solidFill>
                          <a:effectLst/>
                          <a:latin typeface="宋体" panose="02010600030101010101" pitchFamily="2" charset="-122"/>
                          <a:ea typeface="宋体" panose="02010600030101010101" pitchFamily="2" charset="-122"/>
                        </a:rPr>
                        <a:t>30207/</a:t>
                      </a:r>
                      <a:r>
                        <a:rPr lang="zh-CN" altLang="en-US" sz="1000" b="1" i="0" u="none" strike="noStrike" dirty="0">
                          <a:solidFill>
                            <a:srgbClr val="000000"/>
                          </a:solidFill>
                          <a:effectLst/>
                          <a:latin typeface="宋体" panose="02010600030101010101" pitchFamily="2" charset="-122"/>
                          <a:ea typeface="宋体" panose="02010600030101010101" pitchFamily="2" charset="-122"/>
                        </a:rPr>
                        <a:t>邮电费</a:t>
                      </a: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dirty="0">
                          <a:solidFill>
                            <a:srgbClr val="000000"/>
                          </a:solidFill>
                          <a:effectLst/>
                          <a:latin typeface="宋体" panose="02010600030101010101" pitchFamily="2" charset="-122"/>
                          <a:ea typeface="宋体" panose="02010600030101010101" pitchFamily="2" charset="-122"/>
                        </a:rPr>
                        <a:t>　</a:t>
                      </a: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9836318"/>
                  </a:ext>
                </a:extLst>
              </a:tr>
              <a:tr h="303863">
                <a:tc vMerge="1">
                  <a:txBody>
                    <a:bodyPr/>
                    <a:lstStyle/>
                    <a:p>
                      <a:endParaRPr lang="zh-CN" altLang="en-US"/>
                    </a:p>
                  </a:txBody>
                  <a:tcPr/>
                </a:tc>
                <a:tc>
                  <a:txBody>
                    <a:bodyPr/>
                    <a:lstStyle/>
                    <a:p>
                      <a:pPr algn="l" fontAlgn="ctr"/>
                      <a:r>
                        <a:rPr lang="en-US" altLang="zh-CN" sz="1000" b="1" i="0" u="none" strike="noStrike">
                          <a:solidFill>
                            <a:srgbClr val="000000"/>
                          </a:solidFill>
                          <a:effectLst/>
                          <a:latin typeface="宋体" panose="02010600030101010101" pitchFamily="2" charset="-122"/>
                          <a:ea typeface="宋体" panose="02010600030101010101" pitchFamily="2" charset="-122"/>
                        </a:rPr>
                        <a:t>30299990301/</a:t>
                      </a:r>
                      <a:r>
                        <a:rPr lang="zh-CN" altLang="en-US" sz="1000" b="1" i="0" u="none" strike="noStrike">
                          <a:solidFill>
                            <a:srgbClr val="000000"/>
                          </a:solidFill>
                          <a:effectLst/>
                          <a:latin typeface="宋体" panose="02010600030101010101" pitchFamily="2" charset="-122"/>
                          <a:ea typeface="宋体" panose="02010600030101010101" pitchFamily="2" charset="-122"/>
                        </a:rPr>
                        <a:t>文献出版知识产权费</a:t>
                      </a: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dirty="0">
                          <a:solidFill>
                            <a:srgbClr val="000000"/>
                          </a:solidFill>
                          <a:effectLst/>
                          <a:latin typeface="宋体" panose="02010600030101010101" pitchFamily="2" charset="-122"/>
                          <a:ea typeface="宋体" panose="02010600030101010101" pitchFamily="2" charset="-122"/>
                        </a:rPr>
                        <a:t>发表文章版面费、审稿费、图书出版、专利等知识产权相关费用</a:t>
                      </a: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1066427"/>
                  </a:ext>
                </a:extLst>
              </a:tr>
            </a:tbl>
          </a:graphicData>
        </a:graphic>
      </p:graphicFrame>
      <p:sp>
        <p:nvSpPr>
          <p:cNvPr id="2" name="矩形 1">
            <a:extLst>
              <a:ext uri="{FF2B5EF4-FFF2-40B4-BE49-F238E27FC236}">
                <a16:creationId xmlns:a16="http://schemas.microsoft.com/office/drawing/2014/main" id="{03385DBC-8201-FA40-F2B3-ACF3B6BD93FF}"/>
              </a:ext>
            </a:extLst>
          </p:cNvPr>
          <p:cNvSpPr/>
          <p:nvPr/>
        </p:nvSpPr>
        <p:spPr>
          <a:xfrm>
            <a:off x="7570799" y="655868"/>
            <a:ext cx="1573201" cy="707886"/>
          </a:xfrm>
          <a:prstGeom prst="rect">
            <a:avLst/>
          </a:prstGeom>
          <a:noFill/>
        </p:spPr>
        <p:txBody>
          <a:bodyPr wrap="square" lIns="91440" tIns="45720" rIns="91440" bIns="45720">
            <a:spAutoFit/>
          </a:bodyPr>
          <a:lstStyle/>
          <a:p>
            <a:pPr algn="ctr"/>
            <a:r>
              <a:rPr lang="zh-CN" altLang="en-US" sz="4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旧</a:t>
            </a:r>
            <a:endParaRPr lang="zh-CN" altLang="en-US" sz="4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926714281"/>
      </p:ext>
    </p:extLst>
  </p:cSld>
  <p:clrMapOvr>
    <a:masterClrMapping/>
  </p:clrMapOvr>
  <p:transition spd="med" advTm="0">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a:off x="762000" y="630238"/>
            <a:ext cx="7840663" cy="0"/>
          </a:xfrm>
          <a:prstGeom prst="line">
            <a:avLst/>
          </a:prstGeom>
        </p:spPr>
        <p:style>
          <a:lnRef idx="1">
            <a:schemeClr val="dk1"/>
          </a:lnRef>
          <a:fillRef idx="0">
            <a:schemeClr val="dk1"/>
          </a:fillRef>
          <a:effectRef idx="0">
            <a:schemeClr val="dk1"/>
          </a:effectRef>
          <a:fontRef idx="minor">
            <a:schemeClr val="tx1"/>
          </a:fontRef>
        </p:style>
      </p:cxnSp>
      <p:sp>
        <p:nvSpPr>
          <p:cNvPr id="4" name="L 形 3"/>
          <p:cNvSpPr/>
          <p:nvPr/>
        </p:nvSpPr>
        <p:spPr>
          <a:xfrm rot="13498344">
            <a:off x="400050" y="317500"/>
            <a:ext cx="144463" cy="144463"/>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5" name="L 形 4"/>
          <p:cNvSpPr/>
          <p:nvPr/>
        </p:nvSpPr>
        <p:spPr>
          <a:xfrm rot="13498344">
            <a:off x="534988" y="317500"/>
            <a:ext cx="144462" cy="144463"/>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6" name="L 形 5"/>
          <p:cNvSpPr/>
          <p:nvPr/>
        </p:nvSpPr>
        <p:spPr>
          <a:xfrm rot="13498344">
            <a:off x="265113" y="317500"/>
            <a:ext cx="144462" cy="144463"/>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13318" name="Shape 1794"/>
          <p:cNvSpPr>
            <a:spLocks noChangeArrowheads="1"/>
          </p:cNvSpPr>
          <p:nvPr/>
        </p:nvSpPr>
        <p:spPr bwMode="auto">
          <a:xfrm>
            <a:off x="892328" y="161696"/>
            <a:ext cx="2995596" cy="442913"/>
          </a:xfrm>
          <a:prstGeom prst="roundRect">
            <a:avLst>
              <a:gd name="adj" fmla="val 50000"/>
            </a:avLst>
          </a:prstGeom>
          <a:solidFill>
            <a:schemeClr val="accent1"/>
          </a:solidFill>
          <a:ln w="12700">
            <a:noFill/>
            <a:round/>
            <a:headEnd/>
            <a:tailEnd/>
          </a:ln>
        </p:spPr>
        <p:txBody>
          <a:bodyPr lIns="14288" tIns="14288" rIns="14288" bIns="14288" anchor="ctr"/>
          <a:lstStyle/>
          <a:p>
            <a:endParaRPr lang="zh-CN" altLang="en-US" sz="1300">
              <a:latin typeface="Calibri" pitchFamily="34" charset="0"/>
            </a:endParaRPr>
          </a:p>
        </p:txBody>
      </p:sp>
      <p:graphicFrame>
        <p:nvGraphicFramePr>
          <p:cNvPr id="10" name="表格 9">
            <a:extLst>
              <a:ext uri="{FF2B5EF4-FFF2-40B4-BE49-F238E27FC236}">
                <a16:creationId xmlns:a16="http://schemas.microsoft.com/office/drawing/2014/main" id="{AEBB67EB-F4A2-BC67-7A7D-E91D7862EAC9}"/>
              </a:ext>
            </a:extLst>
          </p:cNvPr>
          <p:cNvGraphicFramePr>
            <a:graphicFrameLocks noGrp="1"/>
          </p:cNvGraphicFramePr>
          <p:nvPr>
            <p:extLst>
              <p:ext uri="{D42A27DB-BD31-4B8C-83A1-F6EECF244321}">
                <p14:modId xmlns:p14="http://schemas.microsoft.com/office/powerpoint/2010/main" val="3317352112"/>
              </p:ext>
            </p:extLst>
          </p:nvPr>
        </p:nvGraphicFramePr>
        <p:xfrm>
          <a:off x="1910864" y="1012994"/>
          <a:ext cx="5757480" cy="2637735"/>
        </p:xfrm>
        <a:graphic>
          <a:graphicData uri="http://schemas.openxmlformats.org/drawingml/2006/table">
            <a:tbl>
              <a:tblPr/>
              <a:tblGrid>
                <a:gridCol w="1750134">
                  <a:extLst>
                    <a:ext uri="{9D8B030D-6E8A-4147-A177-3AD203B41FA5}">
                      <a16:colId xmlns:a16="http://schemas.microsoft.com/office/drawing/2014/main" val="3422106775"/>
                    </a:ext>
                  </a:extLst>
                </a:gridCol>
                <a:gridCol w="2157801">
                  <a:extLst>
                    <a:ext uri="{9D8B030D-6E8A-4147-A177-3AD203B41FA5}">
                      <a16:colId xmlns:a16="http://schemas.microsoft.com/office/drawing/2014/main" val="2478659913"/>
                    </a:ext>
                  </a:extLst>
                </a:gridCol>
                <a:gridCol w="1849545">
                  <a:extLst>
                    <a:ext uri="{9D8B030D-6E8A-4147-A177-3AD203B41FA5}">
                      <a16:colId xmlns:a16="http://schemas.microsoft.com/office/drawing/2014/main" val="2164660924"/>
                    </a:ext>
                  </a:extLst>
                </a:gridCol>
              </a:tblGrid>
              <a:tr h="227198">
                <a:tc>
                  <a:txBody>
                    <a:bodyPr/>
                    <a:lstStyle/>
                    <a:p>
                      <a:pPr algn="ctr" fontAlgn="ctr"/>
                      <a:r>
                        <a:rPr lang="zh-CN" altLang="en-US" sz="1050" b="1" i="0" u="none" strike="noStrike" dirty="0">
                          <a:solidFill>
                            <a:srgbClr val="000000"/>
                          </a:solidFill>
                          <a:effectLst/>
                          <a:latin typeface="宋体" panose="02010600030101010101" pitchFamily="2" charset="-122"/>
                          <a:ea typeface="宋体" panose="02010600030101010101" pitchFamily="2" charset="-122"/>
                        </a:rPr>
                        <a:t>额度控制名称</a:t>
                      </a: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1" i="0" u="none" strike="noStrike" dirty="0">
                          <a:solidFill>
                            <a:srgbClr val="000000"/>
                          </a:solidFill>
                          <a:effectLst/>
                          <a:latin typeface="宋体" panose="02010600030101010101" pitchFamily="2" charset="-122"/>
                          <a:ea typeface="宋体" panose="02010600030101010101" pitchFamily="2" charset="-122"/>
                        </a:rPr>
                        <a:t>对应经济分类</a:t>
                      </a: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1" i="0" u="none" strike="noStrike">
                          <a:solidFill>
                            <a:srgbClr val="000000"/>
                          </a:solidFill>
                          <a:effectLst/>
                          <a:latin typeface="宋体" panose="02010600030101010101" pitchFamily="2" charset="-122"/>
                          <a:ea typeface="宋体" panose="02010600030101010101" pitchFamily="2" charset="-122"/>
                        </a:rPr>
                        <a:t>备注</a:t>
                      </a: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5327315"/>
                  </a:ext>
                </a:extLst>
              </a:tr>
              <a:tr h="219624">
                <a:tc rowSpan="3">
                  <a:txBody>
                    <a:bodyPr/>
                    <a:lstStyle/>
                    <a:p>
                      <a:pPr algn="ctr" fontAlgn="ctr"/>
                      <a:r>
                        <a:rPr lang="zh-CN" altLang="en-US" sz="1050" b="1" i="0" u="none" strike="noStrike" dirty="0">
                          <a:solidFill>
                            <a:srgbClr val="000000"/>
                          </a:solidFill>
                          <a:effectLst/>
                          <a:latin typeface="宋体" panose="02010600030101010101" pitchFamily="2" charset="-122"/>
                          <a:ea typeface="宋体" panose="02010600030101010101" pitchFamily="2" charset="-122"/>
                        </a:rPr>
                        <a:t>设备购置</a:t>
                      </a:r>
                      <a:r>
                        <a:rPr lang="en-US" altLang="zh-CN" sz="1050" b="1" i="0" u="none" strike="noStrike" dirty="0">
                          <a:solidFill>
                            <a:srgbClr val="000000"/>
                          </a:solidFill>
                          <a:effectLst/>
                          <a:latin typeface="宋体" panose="02010600030101010101" pitchFamily="2" charset="-122"/>
                          <a:ea typeface="宋体" panose="02010600030101010101" pitchFamily="2" charset="-122"/>
                        </a:rPr>
                        <a:t>/</a:t>
                      </a:r>
                      <a:r>
                        <a:rPr lang="zh-CN" altLang="en-US" sz="1050" b="1" i="0" u="none" strike="noStrike" dirty="0">
                          <a:solidFill>
                            <a:srgbClr val="000000"/>
                          </a:solidFill>
                          <a:effectLst/>
                          <a:latin typeface="宋体" panose="02010600030101010101" pitchFamily="2" charset="-122"/>
                          <a:ea typeface="宋体" panose="02010600030101010101" pitchFamily="2" charset="-122"/>
                        </a:rPr>
                        <a:t>试制</a:t>
                      </a:r>
                      <a:r>
                        <a:rPr lang="en-US" altLang="zh-CN" sz="1050" b="1" i="0" u="none" strike="noStrike" dirty="0">
                          <a:solidFill>
                            <a:srgbClr val="000000"/>
                          </a:solidFill>
                          <a:effectLst/>
                          <a:latin typeface="宋体" panose="02010600030101010101" pitchFamily="2" charset="-122"/>
                          <a:ea typeface="宋体" panose="02010600030101010101" pitchFamily="2" charset="-122"/>
                        </a:rPr>
                        <a:t>/</a:t>
                      </a:r>
                      <a:r>
                        <a:rPr lang="zh-CN" altLang="en-US" sz="1050" b="1" i="0" u="none" strike="noStrike" dirty="0">
                          <a:solidFill>
                            <a:srgbClr val="000000"/>
                          </a:solidFill>
                          <a:effectLst/>
                          <a:latin typeface="宋体" panose="02010600030101010101" pitchFamily="2" charset="-122"/>
                          <a:ea typeface="宋体" panose="02010600030101010101" pitchFamily="2" charset="-122"/>
                        </a:rPr>
                        <a:t>租赁</a:t>
                      </a:r>
                      <a:r>
                        <a:rPr lang="en-US" altLang="zh-CN" sz="1050" b="1" i="0" u="none" strike="noStrike" dirty="0">
                          <a:solidFill>
                            <a:srgbClr val="000000"/>
                          </a:solidFill>
                          <a:effectLst/>
                          <a:latin typeface="宋体" panose="02010600030101010101" pitchFamily="2" charset="-122"/>
                          <a:ea typeface="宋体" panose="02010600030101010101" pitchFamily="2" charset="-122"/>
                        </a:rPr>
                        <a:t>/</a:t>
                      </a:r>
                      <a:r>
                        <a:rPr lang="zh-CN" altLang="en-US" sz="1050" b="1" i="0" u="none" strike="noStrike" dirty="0">
                          <a:solidFill>
                            <a:srgbClr val="000000"/>
                          </a:solidFill>
                          <a:effectLst/>
                          <a:latin typeface="宋体" panose="02010600030101010101" pitchFamily="2" charset="-122"/>
                          <a:ea typeface="宋体" panose="02010600030101010101" pitchFamily="2" charset="-122"/>
                        </a:rPr>
                        <a:t>改造</a:t>
                      </a: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1050" b="1" i="0" u="none" strike="noStrike">
                          <a:solidFill>
                            <a:srgbClr val="000000"/>
                          </a:solidFill>
                          <a:effectLst/>
                          <a:latin typeface="宋体" panose="02010600030101010101" pitchFamily="2" charset="-122"/>
                          <a:ea typeface="宋体" panose="02010600030101010101" pitchFamily="2" charset="-122"/>
                        </a:rPr>
                        <a:t>30213/</a:t>
                      </a:r>
                      <a:r>
                        <a:rPr lang="zh-CN" altLang="en-US" sz="1050" b="1" i="0" u="none" strike="noStrike">
                          <a:solidFill>
                            <a:srgbClr val="000000"/>
                          </a:solidFill>
                          <a:effectLst/>
                          <a:latin typeface="宋体" panose="02010600030101010101" pitchFamily="2" charset="-122"/>
                          <a:ea typeface="宋体" panose="02010600030101010101" pitchFamily="2" charset="-122"/>
                        </a:rPr>
                        <a:t>维修（护</a:t>
                      </a:r>
                      <a:r>
                        <a:rPr lang="en-US" altLang="zh-CN" sz="1050" b="1" i="0" u="none" strike="noStrike">
                          <a:solidFill>
                            <a:srgbClr val="000000"/>
                          </a:solidFill>
                          <a:effectLst/>
                          <a:latin typeface="宋体" panose="02010600030101010101" pitchFamily="2" charset="-122"/>
                          <a:ea typeface="宋体" panose="02010600030101010101" pitchFamily="2" charset="-122"/>
                        </a:rPr>
                        <a:t>)</a:t>
                      </a:r>
                      <a:r>
                        <a:rPr lang="zh-CN" altLang="en-US" sz="1050" b="1" i="0" u="none" strike="noStrike">
                          <a:solidFill>
                            <a:srgbClr val="000000"/>
                          </a:solidFill>
                          <a:effectLst/>
                          <a:latin typeface="宋体" panose="02010600030101010101" pitchFamily="2" charset="-122"/>
                          <a:ea typeface="宋体" panose="02010600030101010101" pitchFamily="2" charset="-122"/>
                        </a:rPr>
                        <a:t>费用</a:t>
                      </a: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1" i="0" u="none" strike="noStrike">
                          <a:solidFill>
                            <a:srgbClr val="000000"/>
                          </a:solidFill>
                          <a:effectLst/>
                          <a:latin typeface="宋体" panose="02010600030101010101" pitchFamily="2" charset="-122"/>
                          <a:ea typeface="宋体" panose="02010600030101010101" pitchFamily="2" charset="-122"/>
                        </a:rPr>
                        <a:t>　</a:t>
                      </a: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6078276"/>
                  </a:ext>
                </a:extLst>
              </a:tr>
              <a:tr h="219624">
                <a:tc vMerge="1">
                  <a:txBody>
                    <a:bodyPr/>
                    <a:lstStyle/>
                    <a:p>
                      <a:endParaRPr lang="zh-CN" altLang="en-US"/>
                    </a:p>
                  </a:txBody>
                  <a:tcPr/>
                </a:tc>
                <a:tc>
                  <a:txBody>
                    <a:bodyPr/>
                    <a:lstStyle/>
                    <a:p>
                      <a:pPr algn="l" fontAlgn="ctr"/>
                      <a:r>
                        <a:rPr lang="en-US" altLang="zh-CN" sz="1050" b="1" i="0" u="none" strike="noStrike">
                          <a:solidFill>
                            <a:srgbClr val="000000"/>
                          </a:solidFill>
                          <a:effectLst/>
                          <a:latin typeface="宋体" panose="02010600030101010101" pitchFamily="2" charset="-122"/>
                          <a:ea typeface="宋体" panose="02010600030101010101" pitchFamily="2" charset="-122"/>
                        </a:rPr>
                        <a:t>3021404/</a:t>
                      </a:r>
                      <a:r>
                        <a:rPr lang="zh-CN" altLang="en-US" sz="1050" b="1" i="0" u="none" strike="noStrike">
                          <a:solidFill>
                            <a:srgbClr val="000000"/>
                          </a:solidFill>
                          <a:effectLst/>
                          <a:latin typeface="宋体" panose="02010600030101010101" pitchFamily="2" charset="-122"/>
                          <a:ea typeface="宋体" panose="02010600030101010101" pitchFamily="2" charset="-122"/>
                        </a:rPr>
                        <a:t>设备租赁费</a:t>
                      </a: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1" i="0" u="none" strike="noStrike">
                          <a:solidFill>
                            <a:srgbClr val="000000"/>
                          </a:solidFill>
                          <a:effectLst/>
                          <a:latin typeface="宋体" panose="02010600030101010101" pitchFamily="2" charset="-122"/>
                          <a:ea typeface="宋体" panose="02010600030101010101" pitchFamily="2" charset="-122"/>
                        </a:rPr>
                        <a:t>　</a:t>
                      </a: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244453"/>
                  </a:ext>
                </a:extLst>
              </a:tr>
              <a:tr h="348370">
                <a:tc vMerge="1">
                  <a:txBody>
                    <a:bodyPr/>
                    <a:lstStyle/>
                    <a:p>
                      <a:endParaRPr lang="zh-CN" altLang="en-US"/>
                    </a:p>
                  </a:txBody>
                  <a:tcPr>
                    <a:lnT w="6350" cap="flat" cmpd="sng" algn="ctr">
                      <a:solidFill>
                        <a:srgbClr val="000000"/>
                      </a:solidFill>
                      <a:prstDash val="solid"/>
                      <a:round/>
                      <a:headEnd type="none" w="med" len="med"/>
                      <a:tailEnd type="none" w="med" len="med"/>
                    </a:lnT>
                  </a:tcPr>
                </a:tc>
                <a:tc>
                  <a:txBody>
                    <a:bodyPr/>
                    <a:lstStyle/>
                    <a:p>
                      <a:pPr algn="l" fontAlgn="ctr"/>
                      <a:r>
                        <a:rPr lang="en-US" altLang="zh-CN" sz="1050" b="1" i="0" u="none" strike="noStrike" dirty="0">
                          <a:solidFill>
                            <a:srgbClr val="000000"/>
                          </a:solidFill>
                          <a:effectLst/>
                          <a:latin typeface="宋体" panose="02010600030101010101" pitchFamily="2" charset="-122"/>
                          <a:ea typeface="宋体" panose="02010600030101010101" pitchFamily="2" charset="-122"/>
                        </a:rPr>
                        <a:t>31003/</a:t>
                      </a:r>
                      <a:r>
                        <a:rPr lang="zh-CN" altLang="en-US" sz="1050" b="1" i="0" u="none" strike="noStrike" dirty="0">
                          <a:solidFill>
                            <a:srgbClr val="000000"/>
                          </a:solidFill>
                          <a:effectLst/>
                          <a:latin typeface="宋体" panose="02010600030101010101" pitchFamily="2" charset="-122"/>
                          <a:ea typeface="宋体" panose="02010600030101010101" pitchFamily="2" charset="-122"/>
                        </a:rPr>
                        <a:t>专用设备购置</a:t>
                      </a:r>
                    </a:p>
                  </a:txBody>
                  <a:tcPr marL="7573" marR="7573" marT="7573"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1" i="0" u="none" strike="noStrike" dirty="0">
                          <a:solidFill>
                            <a:srgbClr val="000000"/>
                          </a:solidFill>
                          <a:effectLst/>
                          <a:latin typeface="宋体" panose="02010600030101010101" pitchFamily="2" charset="-122"/>
                          <a:ea typeface="+mn-ea"/>
                        </a:rPr>
                        <a:t>项目实施过程中购置或试制</a:t>
                      </a:r>
                      <a:r>
                        <a:rPr lang="zh-CN" altLang="en-US" sz="1050" b="1" i="0" u="none" strike="noStrike" dirty="0">
                          <a:solidFill>
                            <a:srgbClr val="FF0000"/>
                          </a:solidFill>
                          <a:effectLst/>
                          <a:latin typeface="宋体" panose="02010600030101010101" pitchFamily="2" charset="-122"/>
                          <a:ea typeface="+mn-ea"/>
                        </a:rPr>
                        <a:t>专用仪器设备</a:t>
                      </a:r>
                      <a:r>
                        <a:rPr lang="zh-CN" altLang="en-US" sz="1050" b="1" i="0" u="none" strike="noStrike" dirty="0">
                          <a:solidFill>
                            <a:srgbClr val="FF0000"/>
                          </a:solidFill>
                          <a:effectLst/>
                          <a:latin typeface="宋体" panose="02010600030101010101" pitchFamily="2" charset="-122"/>
                          <a:ea typeface="宋体" panose="02010600030101010101" pitchFamily="2" charset="-122"/>
                        </a:rPr>
                        <a:t>　</a:t>
                      </a: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4870855"/>
                  </a:ext>
                </a:extLst>
              </a:tr>
              <a:tr h="219624">
                <a:tc>
                  <a:txBody>
                    <a:bodyPr/>
                    <a:lstStyle/>
                    <a:p>
                      <a:pPr algn="ctr" fontAlgn="ctr"/>
                      <a:r>
                        <a:rPr lang="zh-CN" altLang="en-US" sz="1050" b="1" i="0" u="none" strike="noStrike">
                          <a:solidFill>
                            <a:srgbClr val="000000"/>
                          </a:solidFill>
                          <a:effectLst/>
                          <a:latin typeface="宋体" panose="02010600030101010101" pitchFamily="2" charset="-122"/>
                          <a:ea typeface="宋体" panose="02010600030101010101" pitchFamily="2" charset="-122"/>
                        </a:rPr>
                        <a:t>劳务费</a:t>
                      </a: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1050" b="1" i="0" u="none" strike="noStrike">
                          <a:solidFill>
                            <a:srgbClr val="000000"/>
                          </a:solidFill>
                          <a:effectLst/>
                          <a:latin typeface="宋体" panose="02010600030101010101" pitchFamily="2" charset="-122"/>
                          <a:ea typeface="宋体" panose="02010600030101010101" pitchFamily="2" charset="-122"/>
                        </a:rPr>
                        <a:t>30226/</a:t>
                      </a:r>
                      <a:r>
                        <a:rPr lang="zh-CN" altLang="en-US" sz="1050" b="1" i="0" u="none" strike="noStrike">
                          <a:solidFill>
                            <a:srgbClr val="000000"/>
                          </a:solidFill>
                          <a:effectLst/>
                          <a:latin typeface="宋体" panose="02010600030101010101" pitchFamily="2" charset="-122"/>
                          <a:ea typeface="宋体" panose="02010600030101010101" pitchFamily="2" charset="-122"/>
                        </a:rPr>
                        <a:t>劳务费</a:t>
                      </a: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050" b="1" i="0" u="none" strike="noStrike" dirty="0">
                          <a:solidFill>
                            <a:srgbClr val="000000"/>
                          </a:solidFill>
                          <a:effectLst/>
                          <a:latin typeface="宋体" panose="02010600030101010101" pitchFamily="2" charset="-122"/>
                          <a:ea typeface="+mn-ea"/>
                        </a:rPr>
                        <a:t>学生及校外人员</a:t>
                      </a:r>
                    </a:p>
                    <a:p>
                      <a:pPr algn="ctr" fontAlgn="ctr"/>
                      <a:endParaRPr lang="zh-CN" altLang="en-US" sz="1050" b="1" i="0" u="none" strike="noStrike" dirty="0">
                        <a:solidFill>
                          <a:srgbClr val="000000"/>
                        </a:solidFill>
                        <a:effectLst/>
                        <a:latin typeface="宋体" panose="02010600030101010101" pitchFamily="2" charset="-122"/>
                        <a:ea typeface="宋体" panose="02010600030101010101" pitchFamily="2" charset="-122"/>
                      </a:endParaRP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3128977"/>
                  </a:ext>
                </a:extLst>
              </a:tr>
              <a:tr h="628580">
                <a:tc>
                  <a:txBody>
                    <a:bodyPr/>
                    <a:lstStyle/>
                    <a:p>
                      <a:pPr algn="ctr" fontAlgn="ctr"/>
                      <a:r>
                        <a:rPr lang="zh-CN" altLang="en-US" sz="1050" b="1" i="0" u="none" strike="noStrike">
                          <a:solidFill>
                            <a:srgbClr val="000000"/>
                          </a:solidFill>
                          <a:effectLst/>
                          <a:latin typeface="宋体" panose="02010600030101010101" pitchFamily="2" charset="-122"/>
                          <a:ea typeface="宋体" panose="02010600030101010101" pitchFamily="2" charset="-122"/>
                        </a:rPr>
                        <a:t>专家咨询费</a:t>
                      </a: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1050" b="1" i="0" u="none" strike="noStrike" dirty="0">
                          <a:solidFill>
                            <a:srgbClr val="000000"/>
                          </a:solidFill>
                          <a:effectLst/>
                          <a:latin typeface="宋体" panose="02010600030101010101" pitchFamily="2" charset="-122"/>
                          <a:ea typeface="宋体" panose="02010600030101010101" pitchFamily="2" charset="-122"/>
                        </a:rPr>
                        <a:t>30203/</a:t>
                      </a:r>
                      <a:r>
                        <a:rPr lang="zh-CN" altLang="en-US" sz="1050" b="1" i="0" u="none" strike="noStrike" dirty="0">
                          <a:solidFill>
                            <a:srgbClr val="000000"/>
                          </a:solidFill>
                          <a:effectLst/>
                          <a:latin typeface="宋体" panose="02010600030101010101" pitchFamily="2" charset="-122"/>
                          <a:ea typeface="宋体" panose="02010600030101010101" pitchFamily="2" charset="-122"/>
                        </a:rPr>
                        <a:t>咨询费</a:t>
                      </a: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050" b="1" i="0" u="none" strike="noStrike" kern="1200" dirty="0">
                          <a:solidFill>
                            <a:schemeClr val="tx1"/>
                          </a:solidFill>
                          <a:effectLst/>
                          <a:latin typeface="宋体" panose="02010600030101010101" pitchFamily="2" charset="-122"/>
                          <a:ea typeface="+mn-ea"/>
                          <a:cs typeface="+mn-cs"/>
                        </a:rPr>
                        <a:t>商业大学科研项目专家咨询费管理办法</a:t>
                      </a:r>
                      <a:r>
                        <a:rPr lang="en-US" altLang="zh-CN" sz="1050" b="1" i="0" u="none" strike="noStrike" kern="1200" dirty="0">
                          <a:solidFill>
                            <a:schemeClr val="tx1"/>
                          </a:solidFill>
                          <a:effectLst/>
                          <a:latin typeface="宋体" panose="02010600030101010101" pitchFamily="2" charset="-122"/>
                          <a:ea typeface="+mn-ea"/>
                          <a:cs typeface="+mn-cs"/>
                        </a:rPr>
                        <a:t>》</a:t>
                      </a:r>
                      <a:r>
                        <a:rPr lang="zh-CN" altLang="en-US" sz="1050" b="1" i="0" u="none" strike="noStrike" dirty="0">
                          <a:solidFill>
                            <a:schemeClr val="tx1"/>
                          </a:solidFill>
                          <a:effectLst/>
                          <a:latin typeface="宋体" panose="02010600030101010101" pitchFamily="2" charset="-122"/>
                          <a:ea typeface="+mn-ea"/>
                        </a:rPr>
                        <a:t>的通知 津商大校发</a:t>
                      </a:r>
                      <a:r>
                        <a:rPr lang="en-US" altLang="zh-CN" sz="1050" b="1" i="0" u="none" strike="noStrike" dirty="0">
                          <a:solidFill>
                            <a:schemeClr val="tx1"/>
                          </a:solidFill>
                          <a:effectLst/>
                          <a:latin typeface="宋体" panose="02010600030101010101" pitchFamily="2" charset="-122"/>
                          <a:ea typeface="+mn-ea"/>
                        </a:rPr>
                        <a:t>﹝2018﹞26</a:t>
                      </a:r>
                      <a:r>
                        <a:rPr lang="zh-CN" altLang="en-US" sz="1050" b="1" i="0" u="none" strike="noStrike" dirty="0">
                          <a:solidFill>
                            <a:schemeClr val="tx1"/>
                          </a:solidFill>
                          <a:effectLst/>
                          <a:latin typeface="宋体" panose="02010600030101010101" pitchFamily="2" charset="-122"/>
                          <a:ea typeface="+mn-ea"/>
                        </a:rPr>
                        <a:t>号</a:t>
                      </a:r>
                    </a:p>
                    <a:p>
                      <a:pPr algn="ctr" fontAlgn="ctr"/>
                      <a:endParaRPr lang="zh-CN" altLang="en-US" sz="1050" b="1" i="0" u="none" strike="noStrike" dirty="0">
                        <a:solidFill>
                          <a:srgbClr val="00B0F0"/>
                        </a:solidFill>
                        <a:effectLst/>
                        <a:latin typeface="宋体" panose="02010600030101010101" pitchFamily="2" charset="-122"/>
                        <a:ea typeface="宋体" panose="02010600030101010101" pitchFamily="2" charset="-122"/>
                      </a:endParaRP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8890805"/>
                  </a:ext>
                </a:extLst>
              </a:tr>
              <a:tr h="219624">
                <a:tc>
                  <a:txBody>
                    <a:bodyPr/>
                    <a:lstStyle/>
                    <a:p>
                      <a:pPr algn="ctr" fontAlgn="ctr"/>
                      <a:r>
                        <a:rPr lang="zh-CN" altLang="en-US" sz="1050" b="1" i="0" u="none" strike="noStrike" dirty="0">
                          <a:solidFill>
                            <a:srgbClr val="000000"/>
                          </a:solidFill>
                          <a:effectLst/>
                          <a:latin typeface="宋体" panose="02010600030101010101" pitchFamily="2" charset="-122"/>
                          <a:ea typeface="宋体" panose="02010600030101010101" pitchFamily="2" charset="-122"/>
                        </a:rPr>
                        <a:t>其他</a:t>
                      </a: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1050" b="1" i="0" u="none" strike="noStrike" dirty="0">
                          <a:solidFill>
                            <a:srgbClr val="000000"/>
                          </a:solidFill>
                          <a:effectLst/>
                          <a:latin typeface="宋体" panose="02010600030101010101" pitchFamily="2" charset="-122"/>
                          <a:ea typeface="宋体" panose="02010600030101010101" pitchFamily="2" charset="-122"/>
                        </a:rPr>
                        <a:t>——</a:t>
                      </a:r>
                      <a:endParaRPr lang="zh-CN" altLang="en-US" sz="1050" b="1" i="0" u="none" strike="noStrike" dirty="0">
                        <a:solidFill>
                          <a:srgbClr val="000000"/>
                        </a:solidFill>
                        <a:effectLst/>
                        <a:latin typeface="宋体" panose="02010600030101010101" pitchFamily="2" charset="-122"/>
                        <a:ea typeface="宋体" panose="02010600030101010101" pitchFamily="2" charset="-122"/>
                      </a:endParaRP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1" i="0" u="none" strike="noStrike" dirty="0">
                          <a:solidFill>
                            <a:srgbClr val="000000"/>
                          </a:solidFill>
                          <a:effectLst/>
                          <a:latin typeface="宋体" panose="02010600030101010101" pitchFamily="2" charset="-122"/>
                          <a:ea typeface="+mn-ea"/>
                        </a:rPr>
                        <a:t>其他支出是指在项目实施过程中除上述支出范围之外的其他相关支出。</a:t>
                      </a:r>
                      <a:r>
                        <a:rPr lang="zh-CN" altLang="en-US" sz="1050" b="1" i="0" u="none" strike="noStrike" dirty="0">
                          <a:solidFill>
                            <a:srgbClr val="FF0000"/>
                          </a:solidFill>
                          <a:effectLst/>
                          <a:latin typeface="宋体" panose="02010600030101010101" pitchFamily="2" charset="-122"/>
                          <a:ea typeface="+mn-ea"/>
                        </a:rPr>
                        <a:t>其他支出应当在申请预算时详细说明。</a:t>
                      </a:r>
                      <a:r>
                        <a:rPr lang="zh-CN" altLang="en-US" sz="1050" b="1" i="0" u="none" strike="noStrike" dirty="0">
                          <a:solidFill>
                            <a:srgbClr val="FF0000"/>
                          </a:solidFill>
                          <a:effectLst/>
                          <a:latin typeface="宋体" panose="02010600030101010101" pitchFamily="2" charset="-122"/>
                          <a:ea typeface="宋体" panose="02010600030101010101" pitchFamily="2" charset="-122"/>
                        </a:rPr>
                        <a:t>　</a:t>
                      </a:r>
                    </a:p>
                  </a:txBody>
                  <a:tcPr marL="7573" marR="7573" marT="7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5860544"/>
                  </a:ext>
                </a:extLst>
              </a:tr>
            </a:tbl>
          </a:graphicData>
        </a:graphic>
      </p:graphicFrame>
      <p:sp>
        <p:nvSpPr>
          <p:cNvPr id="8" name="矩形 7">
            <a:extLst>
              <a:ext uri="{FF2B5EF4-FFF2-40B4-BE49-F238E27FC236}">
                <a16:creationId xmlns:a16="http://schemas.microsoft.com/office/drawing/2014/main" id="{A72B30B5-F146-7FC4-6AA8-0528BFF63101}"/>
              </a:ext>
            </a:extLst>
          </p:cNvPr>
          <p:cNvSpPr/>
          <p:nvPr/>
        </p:nvSpPr>
        <p:spPr>
          <a:xfrm>
            <a:off x="7570799" y="655868"/>
            <a:ext cx="1573201" cy="707886"/>
          </a:xfrm>
          <a:prstGeom prst="rect">
            <a:avLst/>
          </a:prstGeom>
          <a:noFill/>
        </p:spPr>
        <p:txBody>
          <a:bodyPr wrap="square" lIns="91440" tIns="45720" rIns="91440" bIns="45720">
            <a:spAutoFit/>
          </a:bodyPr>
          <a:lstStyle/>
          <a:p>
            <a:pPr algn="ctr"/>
            <a:r>
              <a:rPr lang="zh-CN" altLang="en-US" sz="4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旧</a:t>
            </a:r>
            <a:endParaRPr lang="zh-CN" altLang="en-US" sz="4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9" name="TextBox 40">
            <a:extLst>
              <a:ext uri="{FF2B5EF4-FFF2-40B4-BE49-F238E27FC236}">
                <a16:creationId xmlns:a16="http://schemas.microsoft.com/office/drawing/2014/main" id="{9D72C30C-4142-E24A-FFCE-AF5554DE6584}"/>
              </a:ext>
            </a:extLst>
          </p:cNvPr>
          <p:cNvSpPr txBox="1"/>
          <p:nvPr/>
        </p:nvSpPr>
        <p:spPr bwMode="auto">
          <a:xfrm>
            <a:off x="1000340" y="292679"/>
            <a:ext cx="2887584" cy="221599"/>
          </a:xfrm>
          <a:prstGeom prst="rect">
            <a:avLst/>
          </a:prstGeom>
          <a:noFill/>
        </p:spPr>
        <p:txBody>
          <a:bodyPr wrap="square" lIns="0" tIns="0" rIns="0" bIns="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lnSpc>
                <a:spcPct val="90000"/>
              </a:lnSpc>
              <a:spcBef>
                <a:spcPts val="1000"/>
              </a:spcBef>
            </a:pPr>
            <a:r>
              <a:rPr lang="zh-CN" altLang="en-US" sz="1600" b="1" dirty="0">
                <a:solidFill>
                  <a:schemeClr val="bg1"/>
                </a:solidFill>
                <a:latin typeface="微软雅黑" pitchFamily="34" charset="-122"/>
                <a:ea typeface="微软雅黑" pitchFamily="34" charset="-122"/>
              </a:rPr>
              <a:t>纵向科研经费预算模板</a:t>
            </a:r>
            <a:r>
              <a:rPr lang="en-US" altLang="zh-CN" sz="1600" b="1" dirty="0">
                <a:solidFill>
                  <a:schemeClr val="bg1"/>
                </a:solidFill>
                <a:latin typeface="微软雅黑" pitchFamily="34" charset="-122"/>
                <a:ea typeface="微软雅黑" pitchFamily="34" charset="-122"/>
              </a:rPr>
              <a:t>-</a:t>
            </a:r>
            <a:r>
              <a:rPr lang="zh-CN" altLang="en-US" sz="1600" b="1" dirty="0">
                <a:solidFill>
                  <a:schemeClr val="bg1"/>
                </a:solidFill>
                <a:latin typeface="微软雅黑" pitchFamily="34" charset="-122"/>
                <a:ea typeface="微软雅黑" pitchFamily="34" charset="-122"/>
              </a:rPr>
              <a:t>理工类</a:t>
            </a:r>
          </a:p>
        </p:txBody>
      </p:sp>
    </p:spTree>
    <p:extLst>
      <p:ext uri="{BB962C8B-B14F-4D97-AF65-F5344CB8AC3E}">
        <p14:creationId xmlns:p14="http://schemas.microsoft.com/office/powerpoint/2010/main" val="1859579282"/>
      </p:ext>
    </p:extLst>
  </p:cSld>
  <p:clrMapOvr>
    <a:masterClrMapping/>
  </p:clrMapOvr>
  <p:transition spd="med" advTm="0">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p:nvPr/>
        </p:nvSpPr>
        <p:spPr>
          <a:xfrm>
            <a:off x="857250" y="200025"/>
            <a:ext cx="4722813" cy="379413"/>
          </a:xfrm>
          <a:prstGeom prst="rect">
            <a:avLst/>
          </a:prstGeom>
        </p:spPr>
        <p:txBody>
          <a:bodyPr lIns="0" rIns="0" anchor="ctr"/>
          <a:lstStyle>
            <a:lvl1pPr algn="ctr" defTabSz="914400" rtl="0" eaLnBrk="1" latinLnBrk="0" hangingPunct="1">
              <a:spcBef>
                <a:spcPct val="0"/>
              </a:spcBef>
              <a:buNone/>
              <a:defRPr sz="3000" b="0" kern="1200">
                <a:solidFill>
                  <a:schemeClr val="accent1"/>
                </a:solidFill>
                <a:latin typeface="U.S. 101" pitchFamily="2" charset="0"/>
                <a:ea typeface="Roboto" panose="02000000000000000000" pitchFamily="2" charset="0"/>
                <a:cs typeface="Open Sans Light" panose="020B0306030504020204" pitchFamily="34" charset="0"/>
              </a:defRPr>
            </a:lvl1pPr>
          </a:lstStyle>
          <a:p>
            <a:pPr algn="l" fontAlgn="auto">
              <a:spcAft>
                <a:spcPts val="0"/>
              </a:spcAft>
              <a:buFontTx/>
              <a:buNone/>
              <a:defRPr/>
            </a:pP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cxnSp>
        <p:nvCxnSpPr>
          <p:cNvPr id="3" name="直接连接符 2"/>
          <p:cNvCxnSpPr/>
          <p:nvPr/>
        </p:nvCxnSpPr>
        <p:spPr>
          <a:xfrm>
            <a:off x="762000" y="630238"/>
            <a:ext cx="7840663" cy="0"/>
          </a:xfrm>
          <a:prstGeom prst="line">
            <a:avLst/>
          </a:prstGeom>
        </p:spPr>
        <p:style>
          <a:lnRef idx="1">
            <a:schemeClr val="dk1"/>
          </a:lnRef>
          <a:fillRef idx="0">
            <a:schemeClr val="dk1"/>
          </a:fillRef>
          <a:effectRef idx="0">
            <a:schemeClr val="dk1"/>
          </a:effectRef>
          <a:fontRef idx="minor">
            <a:schemeClr val="tx1"/>
          </a:fontRef>
        </p:style>
      </p:cxnSp>
      <p:sp>
        <p:nvSpPr>
          <p:cNvPr id="4" name="L 形 3"/>
          <p:cNvSpPr/>
          <p:nvPr/>
        </p:nvSpPr>
        <p:spPr>
          <a:xfrm rot="13498344">
            <a:off x="400050" y="317500"/>
            <a:ext cx="144463" cy="144463"/>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5" name="L 形 4"/>
          <p:cNvSpPr/>
          <p:nvPr/>
        </p:nvSpPr>
        <p:spPr>
          <a:xfrm rot="13498344">
            <a:off x="534988" y="317500"/>
            <a:ext cx="144462" cy="144463"/>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6" name="L 形 5"/>
          <p:cNvSpPr/>
          <p:nvPr/>
        </p:nvSpPr>
        <p:spPr>
          <a:xfrm rot="13498344">
            <a:off x="265113" y="317500"/>
            <a:ext cx="144462" cy="144463"/>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21" name="圆角矩形 20"/>
          <p:cNvSpPr/>
          <p:nvPr/>
        </p:nvSpPr>
        <p:spPr>
          <a:xfrm>
            <a:off x="971550" y="1594339"/>
            <a:ext cx="7505590" cy="2835811"/>
          </a:xfrm>
          <a:prstGeom prst="roundRect">
            <a:avLst>
              <a:gd name="adj" fmla="val 0"/>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14345" name="TextBox 21"/>
          <p:cNvSpPr txBox="1">
            <a:spLocks noChangeArrowheads="1"/>
          </p:cNvSpPr>
          <p:nvPr/>
        </p:nvSpPr>
        <p:spPr bwMode="auto">
          <a:xfrm>
            <a:off x="1122361" y="1709321"/>
            <a:ext cx="6856471" cy="3743204"/>
          </a:xfrm>
          <a:prstGeom prst="rect">
            <a:avLst/>
          </a:prstGeom>
          <a:noFill/>
          <a:ln w="9525">
            <a:noFill/>
            <a:miter lim="800000"/>
            <a:headEnd/>
            <a:tailEnd/>
          </a:ln>
        </p:spPr>
        <p:txBody>
          <a:bodyPr wrap="square" lIns="0" tIns="0" rIns="0" bIns="0">
            <a:spAutoFit/>
          </a:bodyPr>
          <a:lstStyle/>
          <a:p>
            <a:pPr indent="401320" algn="just">
              <a:lnSpc>
                <a:spcPct val="150000"/>
              </a:lnSpc>
            </a:pPr>
            <a:r>
              <a:rPr lang="zh-CN" altLang="en-US" sz="1800" kern="100" spc="-10" dirty="0">
                <a:effectLst/>
                <a:ea typeface="仿宋_GB2312" panose="02010609030101010101" pitchFamily="49" charset="-122"/>
                <a:cs typeface="仿宋_GB2312" panose="02010609030101010101" pitchFamily="49" charset="-122"/>
              </a:rPr>
              <a:t>直接费用主要包括：</a:t>
            </a:r>
            <a:r>
              <a:rPr lang="zh-CN" altLang="zh-CN" sz="1800" kern="100" spc="-10" dirty="0">
                <a:effectLst/>
                <a:latin typeface="Calibri" panose="020F0502020204030204" pitchFamily="34" charset="0"/>
                <a:ea typeface="仿宋_GB2312" panose="02010609030101010101" pitchFamily="49" charset="-122"/>
                <a:cs typeface="仿宋_GB2312" panose="02010609030101010101" pitchFamily="49" charset="-122"/>
              </a:rPr>
              <a:t>设备费</a:t>
            </a:r>
            <a:r>
              <a:rPr lang="zh-CN" altLang="en-US" sz="1800" kern="100" spc="-10" dirty="0">
                <a:effectLst/>
                <a:latin typeface="Calibri" panose="020F0502020204030204" pitchFamily="34" charset="0"/>
                <a:ea typeface="仿宋_GB2312" panose="02010609030101010101" pitchFamily="49" charset="-122"/>
                <a:cs typeface="仿宋_GB2312" panose="02010609030101010101" pitchFamily="49" charset="-122"/>
              </a:rPr>
              <a:t>、</a:t>
            </a:r>
            <a:r>
              <a:rPr lang="zh-CN" altLang="zh-CN" sz="1800" kern="100" spc="-10" dirty="0">
                <a:effectLst/>
                <a:latin typeface="Calibri" panose="020F0502020204030204" pitchFamily="34" charset="0"/>
                <a:ea typeface="仿宋_GB2312" panose="02010609030101010101" pitchFamily="49" charset="-122"/>
                <a:cs typeface="仿宋_GB2312" panose="02010609030101010101" pitchFamily="49" charset="-122"/>
              </a:rPr>
              <a:t>业务费</a:t>
            </a:r>
            <a:r>
              <a:rPr lang="zh-CN" altLang="en-US" sz="1800" kern="100" spc="-10" dirty="0">
                <a:effectLst/>
                <a:latin typeface="Calibri" panose="020F0502020204030204" pitchFamily="34" charset="0"/>
                <a:ea typeface="仿宋_GB2312" panose="02010609030101010101" pitchFamily="49" charset="-122"/>
                <a:cs typeface="仿宋_GB2312" panose="02010609030101010101" pitchFamily="49" charset="-122"/>
              </a:rPr>
              <a:t>、</a:t>
            </a:r>
            <a:r>
              <a:rPr lang="zh-CN" altLang="zh-CN" sz="1800" kern="100" spc="-10" dirty="0">
                <a:effectLst/>
                <a:latin typeface="Calibri" panose="020F0502020204030204" pitchFamily="34" charset="0"/>
                <a:ea typeface="仿宋_GB2312" panose="02010609030101010101" pitchFamily="49" charset="-122"/>
                <a:cs typeface="仿宋_GB2312" panose="02010609030101010101" pitchFamily="49" charset="-122"/>
              </a:rPr>
              <a:t>劳务费</a:t>
            </a:r>
            <a:r>
              <a:rPr lang="zh-CN" altLang="en-US" sz="1800" kern="100" spc="-10" dirty="0">
                <a:effectLst/>
                <a:latin typeface="Calibri" panose="020F0502020204030204" pitchFamily="34" charset="0"/>
                <a:ea typeface="仿宋_GB2312" panose="02010609030101010101" pitchFamily="49" charset="-122"/>
                <a:cs typeface="仿宋_GB2312" panose="02010609030101010101" pitchFamily="49" charset="-122"/>
              </a:rPr>
              <a:t>。间接费用包括：管理费、绩效支出。</a:t>
            </a:r>
            <a:endParaRPr lang="en-US" altLang="zh-CN" sz="1800" kern="100" spc="-10" dirty="0">
              <a:effectLst/>
              <a:latin typeface="Calibri" panose="020F0502020204030204" pitchFamily="34" charset="0"/>
              <a:ea typeface="仿宋_GB2312" panose="02010609030101010101" pitchFamily="49" charset="-122"/>
              <a:cs typeface="仿宋_GB2312" panose="02010609030101010101" pitchFamily="49" charset="-122"/>
            </a:endParaRPr>
          </a:p>
          <a:p>
            <a:pPr algn="just">
              <a:lnSpc>
                <a:spcPts val="2940"/>
              </a:lnSpc>
            </a:pPr>
            <a:r>
              <a:rPr lang="en-US" altLang="zh-CN" sz="1800" kern="100" spc="-10" dirty="0">
                <a:effectLst/>
                <a:latin typeface="Times New Roman" panose="02020603050405020304" pitchFamily="18" charset="0"/>
                <a:ea typeface="仿宋_GB2312" panose="02010609030101010101" pitchFamily="49" charset="-122"/>
                <a:cs typeface="仿宋_GB2312" panose="02010609030101010101" pitchFamily="49" charset="-122"/>
              </a:rPr>
              <a:t>      </a:t>
            </a:r>
            <a:r>
              <a:rPr lang="zh-CN" altLang="zh-CN" sz="1800" kern="100" spc="-10" dirty="0">
                <a:effectLst/>
                <a:latin typeface="Times New Roman" panose="02020603050405020304" pitchFamily="18" charset="0"/>
                <a:ea typeface="仿宋_GB2312" panose="02010609030101010101" pitchFamily="49" charset="-122"/>
                <a:cs typeface="仿宋_GB2312" panose="02010609030101010101" pitchFamily="49" charset="-122"/>
              </a:rPr>
              <a:t>业务费：是指项目实施过程中消耗的</a:t>
            </a:r>
            <a:r>
              <a:rPr lang="zh-CN" altLang="zh-CN" sz="1800" kern="100" spc="-10" dirty="0">
                <a:solidFill>
                  <a:srgbClr val="FF0000"/>
                </a:solidFill>
                <a:effectLst/>
                <a:latin typeface="Times New Roman" panose="02020603050405020304" pitchFamily="18" charset="0"/>
                <a:ea typeface="仿宋_GB2312" panose="02010609030101010101" pitchFamily="49" charset="-122"/>
                <a:cs typeface="仿宋_GB2312" panose="02010609030101010101" pitchFamily="49" charset="-122"/>
              </a:rPr>
              <a:t>各种材料、</a:t>
            </a:r>
            <a:r>
              <a:rPr lang="zh-CN" altLang="zh-CN" sz="1800" kern="100" spc="-10" dirty="0">
                <a:effectLst/>
                <a:latin typeface="Times New Roman" panose="02020603050405020304" pitchFamily="18" charset="0"/>
                <a:ea typeface="仿宋_GB2312" panose="02010609030101010101" pitchFamily="49" charset="-122"/>
                <a:cs typeface="仿宋_GB2312" panose="02010609030101010101" pitchFamily="49" charset="-122"/>
              </a:rPr>
              <a:t>辅助材料等低值易耗品的采购、运输、装卸、整理等费用，发生的测试化验加工、燃料动力、出版</a:t>
            </a:r>
            <a:r>
              <a:rPr lang="en-US" altLang="zh-CN" sz="1800" kern="100" spc="-10" dirty="0">
                <a:effectLst/>
                <a:latin typeface="Times New Roman" panose="02020603050405020304" pitchFamily="18" charset="0"/>
                <a:ea typeface="仿宋_GB2312" panose="02010609030101010101" pitchFamily="49" charset="-122"/>
                <a:cs typeface="仿宋_GB2312" panose="02010609030101010101" pitchFamily="49" charset="-122"/>
              </a:rPr>
              <a:t>/</a:t>
            </a:r>
            <a:r>
              <a:rPr lang="zh-CN" altLang="zh-CN" sz="1800" kern="100" spc="-10" dirty="0">
                <a:effectLst/>
                <a:latin typeface="Times New Roman" panose="02020603050405020304" pitchFamily="18" charset="0"/>
                <a:ea typeface="仿宋_GB2312" panose="02010609030101010101" pitchFamily="49" charset="-122"/>
                <a:cs typeface="仿宋_GB2312" panose="02010609030101010101" pitchFamily="49" charset="-122"/>
              </a:rPr>
              <a:t>文献</a:t>
            </a:r>
            <a:r>
              <a:rPr lang="en-US" altLang="zh-CN" sz="1800" kern="100" spc="-10" dirty="0">
                <a:effectLst/>
                <a:latin typeface="Times New Roman" panose="02020603050405020304" pitchFamily="18" charset="0"/>
                <a:ea typeface="仿宋_GB2312" panose="02010609030101010101" pitchFamily="49" charset="-122"/>
                <a:cs typeface="仿宋_GB2312" panose="02010609030101010101" pitchFamily="49" charset="-122"/>
              </a:rPr>
              <a:t>/</a:t>
            </a:r>
            <a:r>
              <a:rPr lang="zh-CN" altLang="zh-CN" sz="1800" kern="100" spc="-10" dirty="0">
                <a:effectLst/>
                <a:latin typeface="Times New Roman" panose="02020603050405020304" pitchFamily="18" charset="0"/>
                <a:ea typeface="仿宋_GB2312" panose="02010609030101010101" pitchFamily="49" charset="-122"/>
                <a:cs typeface="仿宋_GB2312" panose="02010609030101010101" pitchFamily="49" charset="-122"/>
              </a:rPr>
              <a:t>信息传播</a:t>
            </a:r>
            <a:r>
              <a:rPr lang="en-US" altLang="zh-CN" sz="1800" kern="100" spc="-10" dirty="0">
                <a:effectLst/>
                <a:latin typeface="Times New Roman" panose="02020603050405020304" pitchFamily="18" charset="0"/>
                <a:ea typeface="仿宋_GB2312" panose="02010609030101010101" pitchFamily="49" charset="-122"/>
                <a:cs typeface="仿宋_GB2312" panose="02010609030101010101" pitchFamily="49" charset="-122"/>
              </a:rPr>
              <a:t>/</a:t>
            </a:r>
            <a:r>
              <a:rPr lang="zh-CN" altLang="zh-CN" sz="1800" kern="100" spc="-10" dirty="0">
                <a:effectLst/>
                <a:latin typeface="Times New Roman" panose="02020603050405020304" pitchFamily="18" charset="0"/>
                <a:ea typeface="仿宋_GB2312" panose="02010609030101010101" pitchFamily="49" charset="-122"/>
                <a:cs typeface="仿宋_GB2312" panose="02010609030101010101" pitchFamily="49" charset="-122"/>
              </a:rPr>
              <a:t>知识产权事务、会议</a:t>
            </a:r>
            <a:r>
              <a:rPr lang="en-US" altLang="zh-CN" sz="1800" kern="100" spc="-10" dirty="0">
                <a:effectLst/>
                <a:latin typeface="Times New Roman" panose="02020603050405020304" pitchFamily="18" charset="0"/>
                <a:ea typeface="仿宋_GB2312" panose="02010609030101010101" pitchFamily="49" charset="-122"/>
                <a:cs typeface="仿宋_GB2312" panose="02010609030101010101" pitchFamily="49" charset="-122"/>
              </a:rPr>
              <a:t>/</a:t>
            </a:r>
            <a:r>
              <a:rPr lang="zh-CN" altLang="zh-CN" sz="1800" kern="100" spc="-10" dirty="0">
                <a:effectLst/>
                <a:latin typeface="Times New Roman" panose="02020603050405020304" pitchFamily="18" charset="0"/>
                <a:ea typeface="仿宋_GB2312" panose="02010609030101010101" pitchFamily="49" charset="-122"/>
                <a:cs typeface="仿宋_GB2312" panose="02010609030101010101" pitchFamily="49" charset="-122"/>
              </a:rPr>
              <a:t>差旅</a:t>
            </a:r>
            <a:r>
              <a:rPr lang="en-US" altLang="zh-CN" sz="1800" kern="100" spc="-10" dirty="0">
                <a:effectLst/>
                <a:latin typeface="Times New Roman" panose="02020603050405020304" pitchFamily="18" charset="0"/>
                <a:ea typeface="仿宋_GB2312" panose="02010609030101010101" pitchFamily="49" charset="-122"/>
                <a:cs typeface="仿宋_GB2312" panose="02010609030101010101" pitchFamily="49" charset="-122"/>
              </a:rPr>
              <a:t>/</a:t>
            </a:r>
            <a:r>
              <a:rPr lang="zh-CN" altLang="zh-CN" sz="1800" kern="100" spc="-10" dirty="0">
                <a:effectLst/>
                <a:latin typeface="Times New Roman" panose="02020603050405020304" pitchFamily="18" charset="0"/>
                <a:ea typeface="仿宋_GB2312" panose="02010609030101010101" pitchFamily="49" charset="-122"/>
                <a:cs typeface="仿宋_GB2312" panose="02010609030101010101" pitchFamily="49" charset="-122"/>
              </a:rPr>
              <a:t>国际合作交流等费用，以及其他相关支出。</a:t>
            </a:r>
            <a:endParaRPr lang="en-US" altLang="zh-CN" sz="1800" kern="100" spc="-10" dirty="0">
              <a:effectLst/>
              <a:latin typeface="Times New Roman" panose="02020603050405020304" pitchFamily="18" charset="0"/>
              <a:ea typeface="仿宋_GB2312" panose="02010609030101010101" pitchFamily="49" charset="-122"/>
              <a:cs typeface="仿宋_GB2312" panose="02010609030101010101" pitchFamily="49" charset="-122"/>
            </a:endParaRPr>
          </a:p>
          <a:p>
            <a:pPr indent="401320" algn="just">
              <a:lnSpc>
                <a:spcPct val="150000"/>
              </a:lnSpc>
            </a:pPr>
            <a:endParaRPr lang="zh-CN" altLang="zh-CN" sz="1800" kern="100" dirty="0">
              <a:effectLst/>
              <a:latin typeface="Calibri" panose="020F0502020204030204" pitchFamily="34" charset="0"/>
              <a:ea typeface="宋体" panose="02010600030101010101" pitchFamily="2" charset="-122"/>
              <a:cs typeface="Times New Roman" panose="02020603050405020304" pitchFamily="18" charset="0"/>
            </a:endParaRPr>
          </a:p>
          <a:p>
            <a:pPr indent="401320" algn="just">
              <a:lnSpc>
                <a:spcPct val="150000"/>
              </a:lnSpc>
            </a:pPr>
            <a:endParaRPr lang="zh-CN" altLang="en-US" sz="1600" dirty="0">
              <a:latin typeface="Calibri" pitchFamily="34" charset="0"/>
            </a:endParaRPr>
          </a:p>
          <a:p>
            <a:pPr indent="457200" algn="just">
              <a:lnSpc>
                <a:spcPct val="150000"/>
              </a:lnSpc>
            </a:pPr>
            <a:endParaRPr lang="en-US" altLang="zh-CN" sz="1600" dirty="0">
              <a:latin typeface="Calibri" pitchFamily="34" charset="0"/>
            </a:endParaRPr>
          </a:p>
          <a:p>
            <a:pPr indent="457200" algn="just">
              <a:lnSpc>
                <a:spcPct val="120000"/>
              </a:lnSpc>
            </a:pPr>
            <a:endParaRPr lang="en-US" altLang="zh-CN" sz="1600" dirty="0">
              <a:solidFill>
                <a:srgbClr val="404040"/>
              </a:solidFill>
              <a:latin typeface="微软雅黑" pitchFamily="34" charset="-122"/>
              <a:ea typeface="微软雅黑" pitchFamily="34" charset="-122"/>
            </a:endParaRPr>
          </a:p>
        </p:txBody>
      </p:sp>
      <p:sp>
        <p:nvSpPr>
          <p:cNvPr id="23" name="矩形 93"/>
          <p:cNvSpPr/>
          <p:nvPr/>
        </p:nvSpPr>
        <p:spPr>
          <a:xfrm>
            <a:off x="684213" y="1563688"/>
            <a:ext cx="287337" cy="287337"/>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24" name="矩形 93"/>
          <p:cNvSpPr/>
          <p:nvPr/>
        </p:nvSpPr>
        <p:spPr>
          <a:xfrm rot="10800000">
            <a:off x="8264524" y="4225925"/>
            <a:ext cx="287338" cy="287337"/>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8" name="矩形 7">
            <a:extLst>
              <a:ext uri="{FF2B5EF4-FFF2-40B4-BE49-F238E27FC236}">
                <a16:creationId xmlns:a16="http://schemas.microsoft.com/office/drawing/2014/main" id="{5B802519-50C8-8208-7389-E19A3047E8E2}"/>
              </a:ext>
            </a:extLst>
          </p:cNvPr>
          <p:cNvSpPr/>
          <p:nvPr/>
        </p:nvSpPr>
        <p:spPr>
          <a:xfrm>
            <a:off x="7570799" y="655868"/>
            <a:ext cx="1573201" cy="707886"/>
          </a:xfrm>
          <a:prstGeom prst="rect">
            <a:avLst/>
          </a:prstGeom>
          <a:noFill/>
        </p:spPr>
        <p:txBody>
          <a:bodyPr wrap="square" lIns="91440" tIns="45720" rIns="91440" bIns="45720">
            <a:spAutoFit/>
          </a:bodyPr>
          <a:lstStyle/>
          <a:p>
            <a:pPr algn="ctr"/>
            <a:r>
              <a:rPr lang="zh-CN" altLang="en-US" sz="4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新</a:t>
            </a:r>
            <a:endParaRPr lang="zh-CN" altLang="en-US" sz="4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9" name="Shape 1794">
            <a:extLst>
              <a:ext uri="{FF2B5EF4-FFF2-40B4-BE49-F238E27FC236}">
                <a16:creationId xmlns:a16="http://schemas.microsoft.com/office/drawing/2014/main" id="{E89656DF-83C7-6853-0921-F1E3E1489D99}"/>
              </a:ext>
            </a:extLst>
          </p:cNvPr>
          <p:cNvSpPr>
            <a:spLocks noChangeArrowheads="1"/>
          </p:cNvSpPr>
          <p:nvPr/>
        </p:nvSpPr>
        <p:spPr bwMode="auto">
          <a:xfrm>
            <a:off x="892328" y="161696"/>
            <a:ext cx="3103608" cy="442913"/>
          </a:xfrm>
          <a:prstGeom prst="roundRect">
            <a:avLst>
              <a:gd name="adj" fmla="val 50000"/>
            </a:avLst>
          </a:prstGeom>
          <a:solidFill>
            <a:schemeClr val="accent1"/>
          </a:solidFill>
          <a:ln w="12700">
            <a:noFill/>
            <a:round/>
            <a:headEnd/>
            <a:tailEnd/>
          </a:ln>
        </p:spPr>
        <p:txBody>
          <a:bodyPr lIns="14288" tIns="14288" rIns="14288" bIns="14288" anchor="ctr"/>
          <a:lstStyle/>
          <a:p>
            <a:endParaRPr lang="zh-CN" altLang="en-US" sz="1300">
              <a:latin typeface="Calibri" pitchFamily="34" charset="0"/>
            </a:endParaRPr>
          </a:p>
        </p:txBody>
      </p:sp>
      <p:sp>
        <p:nvSpPr>
          <p:cNvPr id="10" name="TextBox 40">
            <a:extLst>
              <a:ext uri="{FF2B5EF4-FFF2-40B4-BE49-F238E27FC236}">
                <a16:creationId xmlns:a16="http://schemas.microsoft.com/office/drawing/2014/main" id="{19812E55-EF4C-9C8C-78DC-D4E588CC5E5A}"/>
              </a:ext>
            </a:extLst>
          </p:cNvPr>
          <p:cNvSpPr txBox="1"/>
          <p:nvPr/>
        </p:nvSpPr>
        <p:spPr bwMode="auto">
          <a:xfrm>
            <a:off x="1000340" y="292679"/>
            <a:ext cx="2887584" cy="221599"/>
          </a:xfrm>
          <a:prstGeom prst="rect">
            <a:avLst/>
          </a:prstGeom>
          <a:noFill/>
        </p:spPr>
        <p:txBody>
          <a:bodyPr wrap="square" lIns="0" tIns="0" rIns="0" bIns="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lnSpc>
                <a:spcPct val="90000"/>
              </a:lnSpc>
              <a:spcBef>
                <a:spcPts val="1000"/>
              </a:spcBef>
            </a:pPr>
            <a:r>
              <a:rPr lang="zh-CN" altLang="en-US" sz="1600" b="1" dirty="0">
                <a:solidFill>
                  <a:schemeClr val="bg1"/>
                </a:solidFill>
                <a:latin typeface="微软雅黑" pitchFamily="34" charset="-122"/>
                <a:ea typeface="微软雅黑" pitchFamily="34" charset="-122"/>
              </a:rPr>
              <a:t>纵向科研经费预算模板</a:t>
            </a:r>
            <a:r>
              <a:rPr lang="en-US" altLang="zh-CN" sz="1600" b="1" dirty="0">
                <a:solidFill>
                  <a:schemeClr val="bg1"/>
                </a:solidFill>
                <a:latin typeface="微软雅黑" pitchFamily="34" charset="-122"/>
                <a:ea typeface="微软雅黑" pitchFamily="34" charset="-122"/>
              </a:rPr>
              <a:t>-</a:t>
            </a:r>
            <a:r>
              <a:rPr lang="zh-CN" altLang="en-US" sz="1600" b="1" dirty="0">
                <a:solidFill>
                  <a:schemeClr val="bg1"/>
                </a:solidFill>
                <a:latin typeface="微软雅黑" pitchFamily="34" charset="-122"/>
                <a:ea typeface="微软雅黑" pitchFamily="34" charset="-122"/>
              </a:rPr>
              <a:t>理工类</a:t>
            </a:r>
          </a:p>
        </p:txBody>
      </p:sp>
    </p:spTree>
    <p:extLst>
      <p:ext uri="{BB962C8B-B14F-4D97-AF65-F5344CB8AC3E}">
        <p14:creationId xmlns:p14="http://schemas.microsoft.com/office/powerpoint/2010/main" val="1122063646"/>
      </p:ext>
    </p:extLst>
  </p:cSld>
  <p:clrMapOvr>
    <a:masterClrMapping/>
  </p:clrMapOvr>
  <p:transition spd="med" advTm="0">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p:nvPr/>
        </p:nvSpPr>
        <p:spPr>
          <a:xfrm>
            <a:off x="857250" y="200025"/>
            <a:ext cx="4722813" cy="379413"/>
          </a:xfrm>
          <a:prstGeom prst="rect">
            <a:avLst/>
          </a:prstGeom>
        </p:spPr>
        <p:txBody>
          <a:bodyPr lIns="0" rIns="0" anchor="ctr"/>
          <a:lstStyle>
            <a:lvl1pPr algn="ctr" defTabSz="914400" rtl="0" eaLnBrk="1" latinLnBrk="0" hangingPunct="1">
              <a:spcBef>
                <a:spcPct val="0"/>
              </a:spcBef>
              <a:buNone/>
              <a:defRPr sz="3000" b="0" kern="1200">
                <a:solidFill>
                  <a:schemeClr val="accent1"/>
                </a:solidFill>
                <a:latin typeface="U.S. 101" pitchFamily="2" charset="0"/>
                <a:ea typeface="Roboto" panose="02000000000000000000" pitchFamily="2" charset="0"/>
                <a:cs typeface="Open Sans Light" panose="020B0306030504020204" pitchFamily="34" charset="0"/>
              </a:defRPr>
            </a:lvl1pPr>
          </a:lstStyle>
          <a:p>
            <a:pPr algn="l" fontAlgn="auto">
              <a:spcAft>
                <a:spcPts val="0"/>
              </a:spcAft>
              <a:buFontTx/>
              <a:buNone/>
              <a:defRPr/>
            </a:pP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cxnSp>
        <p:nvCxnSpPr>
          <p:cNvPr id="3" name="直接连接符 2"/>
          <p:cNvCxnSpPr/>
          <p:nvPr/>
        </p:nvCxnSpPr>
        <p:spPr>
          <a:xfrm>
            <a:off x="762000" y="630238"/>
            <a:ext cx="7840663" cy="0"/>
          </a:xfrm>
          <a:prstGeom prst="line">
            <a:avLst/>
          </a:prstGeom>
        </p:spPr>
        <p:style>
          <a:lnRef idx="1">
            <a:schemeClr val="dk1"/>
          </a:lnRef>
          <a:fillRef idx="0">
            <a:schemeClr val="dk1"/>
          </a:fillRef>
          <a:effectRef idx="0">
            <a:schemeClr val="dk1"/>
          </a:effectRef>
          <a:fontRef idx="minor">
            <a:schemeClr val="tx1"/>
          </a:fontRef>
        </p:style>
      </p:cxnSp>
      <p:sp>
        <p:nvSpPr>
          <p:cNvPr id="4" name="L 形 3"/>
          <p:cNvSpPr/>
          <p:nvPr/>
        </p:nvSpPr>
        <p:spPr>
          <a:xfrm rot="13498344">
            <a:off x="400050" y="317500"/>
            <a:ext cx="144463" cy="144463"/>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5" name="L 形 4"/>
          <p:cNvSpPr/>
          <p:nvPr/>
        </p:nvSpPr>
        <p:spPr>
          <a:xfrm rot="13498344">
            <a:off x="534988" y="317500"/>
            <a:ext cx="144462" cy="144463"/>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6" name="L 形 5"/>
          <p:cNvSpPr/>
          <p:nvPr/>
        </p:nvSpPr>
        <p:spPr>
          <a:xfrm rot="13498344">
            <a:off x="265113" y="317500"/>
            <a:ext cx="144462" cy="144463"/>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21" name="圆角矩形 20"/>
          <p:cNvSpPr/>
          <p:nvPr/>
        </p:nvSpPr>
        <p:spPr>
          <a:xfrm>
            <a:off x="701565" y="1594339"/>
            <a:ext cx="7775575" cy="3137650"/>
          </a:xfrm>
          <a:prstGeom prst="roundRect">
            <a:avLst>
              <a:gd name="adj" fmla="val 0"/>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14345" name="TextBox 21"/>
          <p:cNvSpPr txBox="1">
            <a:spLocks noChangeArrowheads="1"/>
          </p:cNvSpPr>
          <p:nvPr/>
        </p:nvSpPr>
        <p:spPr bwMode="auto">
          <a:xfrm>
            <a:off x="857250" y="1594339"/>
            <a:ext cx="7637242" cy="3614964"/>
          </a:xfrm>
          <a:prstGeom prst="rect">
            <a:avLst/>
          </a:prstGeom>
          <a:noFill/>
          <a:ln w="9525">
            <a:noFill/>
            <a:miter lim="800000"/>
            <a:headEnd/>
            <a:tailEnd/>
          </a:ln>
        </p:spPr>
        <p:txBody>
          <a:bodyPr wrap="square" lIns="0" tIns="0" rIns="0" bIns="0">
            <a:spAutoFit/>
          </a:bodyPr>
          <a:lstStyle/>
          <a:p>
            <a:pPr algn="just">
              <a:lnSpc>
                <a:spcPts val="2940"/>
              </a:lnSpc>
            </a:pPr>
            <a:r>
              <a:rPr lang="zh-CN" altLang="zh-CN" sz="1800" kern="100" spc="-10" dirty="0">
                <a:effectLst/>
                <a:latin typeface="Times New Roman" panose="02020603050405020304" pitchFamily="18" charset="0"/>
                <a:ea typeface="仿宋_GB2312" panose="02010609030101010101" pitchFamily="49" charset="-122"/>
                <a:cs typeface="仿宋_GB2312" panose="02010609030101010101" pitchFamily="49" charset="-122"/>
              </a:rPr>
              <a:t>设备费：是指在项目实施过程中购置或试制专用仪器设备，对现有仪器设备进行升级改造，以及租赁外单位仪器设备而发生的费用。</a:t>
            </a:r>
            <a:r>
              <a:rPr lang="zh-CN" altLang="zh-CN" sz="1800" kern="100" spc="-10" dirty="0">
                <a:solidFill>
                  <a:srgbClr val="FF0000"/>
                </a:solidFill>
                <a:effectLst/>
                <a:latin typeface="Times New Roman" panose="02020603050405020304" pitchFamily="18" charset="0"/>
                <a:ea typeface="仿宋_GB2312" panose="02010609030101010101" pitchFamily="49" charset="-122"/>
                <a:cs typeface="仿宋_GB2312" panose="02010609030101010101" pitchFamily="49" charset="-122"/>
              </a:rPr>
              <a:t>计算类仪器设备和软件工具可在设备费科目列支。</a:t>
            </a:r>
            <a:r>
              <a:rPr lang="zh-CN" altLang="zh-CN" sz="1800" kern="100" spc="-10" dirty="0">
                <a:effectLst/>
                <a:latin typeface="Times New Roman" panose="02020603050405020304" pitchFamily="18" charset="0"/>
                <a:ea typeface="仿宋_GB2312" panose="02010609030101010101" pitchFamily="49" charset="-122"/>
                <a:cs typeface="仿宋_GB2312" panose="02010609030101010101" pitchFamily="49" charset="-122"/>
              </a:rPr>
              <a:t>应当严格控制设备购置，鼓励开放共享、自主研制、租赁专用仪器设备以及对现有仪器设备进行升级改造，避免重复购置。</a:t>
            </a:r>
            <a:endParaRPr lang="zh-CN" altLang="zh-CN" sz="1800" kern="100" dirty="0">
              <a:effectLst/>
              <a:latin typeface="Times New Roman" panose="02020603050405020304" pitchFamily="18" charset="0"/>
              <a:ea typeface="宋体" panose="02010600030101010101" pitchFamily="2" charset="-122"/>
            </a:endParaRPr>
          </a:p>
          <a:p>
            <a:pPr algn="just">
              <a:lnSpc>
                <a:spcPts val="2940"/>
              </a:lnSpc>
            </a:pPr>
            <a:r>
              <a:rPr lang="zh-CN" altLang="zh-CN" sz="1800" kern="100" spc="-10" dirty="0">
                <a:effectLst/>
                <a:latin typeface="Times New Roman" panose="02020603050405020304" pitchFamily="18" charset="0"/>
                <a:ea typeface="仿宋_GB2312" panose="02010609030101010101" pitchFamily="49" charset="-122"/>
                <a:cs typeface="仿宋_GB2312" panose="02010609030101010101" pitchFamily="49" charset="-122"/>
              </a:rPr>
              <a:t>劳务费：是指在项目实施过程中支付给参与项目研究的研究生、博士后、访问学者以及项目聘用的研究人员、科研辅助人员等的劳务性费用，以及支付给临时聘请的咨询专家的费用等。</a:t>
            </a:r>
            <a:endParaRPr lang="zh-CN" altLang="zh-CN" sz="1800" kern="100" dirty="0">
              <a:effectLst/>
              <a:latin typeface="Times New Roman" panose="02020603050405020304" pitchFamily="18" charset="0"/>
              <a:ea typeface="宋体" panose="02010600030101010101" pitchFamily="2" charset="-122"/>
            </a:endParaRPr>
          </a:p>
          <a:p>
            <a:pPr indent="457200" algn="just">
              <a:lnSpc>
                <a:spcPct val="150000"/>
              </a:lnSpc>
            </a:pPr>
            <a:endParaRPr lang="en-US" altLang="zh-CN" sz="1600" dirty="0">
              <a:latin typeface="Calibri" pitchFamily="34" charset="0"/>
            </a:endParaRPr>
          </a:p>
          <a:p>
            <a:pPr indent="457200" algn="just">
              <a:lnSpc>
                <a:spcPct val="120000"/>
              </a:lnSpc>
            </a:pPr>
            <a:endParaRPr lang="en-US" altLang="zh-CN" sz="1600" dirty="0">
              <a:solidFill>
                <a:srgbClr val="404040"/>
              </a:solidFill>
              <a:latin typeface="微软雅黑" pitchFamily="34" charset="-122"/>
              <a:ea typeface="微软雅黑" pitchFamily="34" charset="-122"/>
            </a:endParaRPr>
          </a:p>
        </p:txBody>
      </p:sp>
      <p:sp>
        <p:nvSpPr>
          <p:cNvPr id="23" name="矩形 93"/>
          <p:cNvSpPr/>
          <p:nvPr/>
        </p:nvSpPr>
        <p:spPr>
          <a:xfrm>
            <a:off x="684213" y="1563688"/>
            <a:ext cx="287337" cy="287337"/>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24" name="矩形 93"/>
          <p:cNvSpPr/>
          <p:nvPr/>
        </p:nvSpPr>
        <p:spPr>
          <a:xfrm rot="10800000">
            <a:off x="8273558" y="4539640"/>
            <a:ext cx="287338" cy="287337"/>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8" name="矩形 7">
            <a:extLst>
              <a:ext uri="{FF2B5EF4-FFF2-40B4-BE49-F238E27FC236}">
                <a16:creationId xmlns:a16="http://schemas.microsoft.com/office/drawing/2014/main" id="{33286E46-188B-46DD-802B-C338CEC5369D}"/>
              </a:ext>
            </a:extLst>
          </p:cNvPr>
          <p:cNvSpPr/>
          <p:nvPr/>
        </p:nvSpPr>
        <p:spPr>
          <a:xfrm>
            <a:off x="7570799" y="655868"/>
            <a:ext cx="1573201" cy="707886"/>
          </a:xfrm>
          <a:prstGeom prst="rect">
            <a:avLst/>
          </a:prstGeom>
          <a:noFill/>
        </p:spPr>
        <p:txBody>
          <a:bodyPr wrap="square" lIns="91440" tIns="45720" rIns="91440" bIns="45720">
            <a:spAutoFit/>
          </a:bodyPr>
          <a:lstStyle/>
          <a:p>
            <a:pPr algn="ctr"/>
            <a:r>
              <a:rPr lang="zh-CN" altLang="en-US" sz="4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新</a:t>
            </a:r>
            <a:endParaRPr lang="zh-CN" altLang="en-US" sz="4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grpSp>
        <p:nvGrpSpPr>
          <p:cNvPr id="11" name="组合 10">
            <a:extLst>
              <a:ext uri="{FF2B5EF4-FFF2-40B4-BE49-F238E27FC236}">
                <a16:creationId xmlns:a16="http://schemas.microsoft.com/office/drawing/2014/main" id="{6B2E302E-7C17-A64F-6059-DEC280CECA2C}"/>
              </a:ext>
            </a:extLst>
          </p:cNvPr>
          <p:cNvGrpSpPr/>
          <p:nvPr/>
        </p:nvGrpSpPr>
        <p:grpSpPr>
          <a:xfrm>
            <a:off x="892328" y="161696"/>
            <a:ext cx="3103608" cy="442913"/>
            <a:chOff x="892328" y="161696"/>
            <a:chExt cx="3103608" cy="442913"/>
          </a:xfrm>
        </p:grpSpPr>
        <p:sp>
          <p:nvSpPr>
            <p:cNvPr id="9" name="Shape 1794">
              <a:extLst>
                <a:ext uri="{FF2B5EF4-FFF2-40B4-BE49-F238E27FC236}">
                  <a16:creationId xmlns:a16="http://schemas.microsoft.com/office/drawing/2014/main" id="{CA26280E-F91A-CCF9-EA5D-AADA5A6AC84B}"/>
                </a:ext>
              </a:extLst>
            </p:cNvPr>
            <p:cNvSpPr>
              <a:spLocks noChangeArrowheads="1"/>
            </p:cNvSpPr>
            <p:nvPr/>
          </p:nvSpPr>
          <p:spPr bwMode="auto">
            <a:xfrm>
              <a:off x="892328" y="161696"/>
              <a:ext cx="3103608" cy="442913"/>
            </a:xfrm>
            <a:prstGeom prst="roundRect">
              <a:avLst>
                <a:gd name="adj" fmla="val 50000"/>
              </a:avLst>
            </a:prstGeom>
            <a:solidFill>
              <a:schemeClr val="accent1"/>
            </a:solidFill>
            <a:ln w="12700">
              <a:noFill/>
              <a:round/>
              <a:headEnd/>
              <a:tailEnd/>
            </a:ln>
          </p:spPr>
          <p:txBody>
            <a:bodyPr lIns="14288" tIns="14288" rIns="14288" bIns="14288" anchor="ctr"/>
            <a:lstStyle/>
            <a:p>
              <a:endParaRPr lang="zh-CN" altLang="en-US" sz="1300">
                <a:latin typeface="Calibri" pitchFamily="34" charset="0"/>
              </a:endParaRPr>
            </a:p>
          </p:txBody>
        </p:sp>
        <p:sp>
          <p:nvSpPr>
            <p:cNvPr id="10" name="TextBox 40">
              <a:extLst>
                <a:ext uri="{FF2B5EF4-FFF2-40B4-BE49-F238E27FC236}">
                  <a16:creationId xmlns:a16="http://schemas.microsoft.com/office/drawing/2014/main" id="{44408877-99FC-65A5-BE63-76F5AE0C5867}"/>
                </a:ext>
              </a:extLst>
            </p:cNvPr>
            <p:cNvSpPr txBox="1"/>
            <p:nvPr/>
          </p:nvSpPr>
          <p:spPr bwMode="auto">
            <a:xfrm>
              <a:off x="1000340" y="292679"/>
              <a:ext cx="2887584" cy="221599"/>
            </a:xfrm>
            <a:prstGeom prst="rect">
              <a:avLst/>
            </a:prstGeom>
            <a:noFill/>
          </p:spPr>
          <p:txBody>
            <a:bodyPr wrap="square" lIns="0" tIns="0" rIns="0" bIns="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lnSpc>
                  <a:spcPct val="90000"/>
                </a:lnSpc>
                <a:spcBef>
                  <a:spcPts val="1000"/>
                </a:spcBef>
              </a:pPr>
              <a:r>
                <a:rPr lang="zh-CN" altLang="en-US" sz="1600" b="1" dirty="0">
                  <a:solidFill>
                    <a:schemeClr val="bg1"/>
                  </a:solidFill>
                  <a:latin typeface="微软雅黑" pitchFamily="34" charset="-122"/>
                  <a:ea typeface="微软雅黑" pitchFamily="34" charset="-122"/>
                </a:rPr>
                <a:t>纵向科研经费预算模板</a:t>
              </a:r>
              <a:r>
                <a:rPr lang="en-US" altLang="zh-CN" sz="1600" b="1" dirty="0">
                  <a:solidFill>
                    <a:schemeClr val="bg1"/>
                  </a:solidFill>
                  <a:latin typeface="微软雅黑" pitchFamily="34" charset="-122"/>
                  <a:ea typeface="微软雅黑" pitchFamily="34" charset="-122"/>
                </a:rPr>
                <a:t>-</a:t>
              </a:r>
              <a:r>
                <a:rPr lang="zh-CN" altLang="en-US" sz="1600" b="1" dirty="0">
                  <a:solidFill>
                    <a:schemeClr val="bg1"/>
                  </a:solidFill>
                  <a:latin typeface="微软雅黑" pitchFamily="34" charset="-122"/>
                  <a:ea typeface="微软雅黑" pitchFamily="34" charset="-122"/>
                </a:rPr>
                <a:t>理工类</a:t>
              </a:r>
            </a:p>
          </p:txBody>
        </p:sp>
      </p:grpSp>
    </p:spTree>
    <p:extLst>
      <p:ext uri="{BB962C8B-B14F-4D97-AF65-F5344CB8AC3E}">
        <p14:creationId xmlns:p14="http://schemas.microsoft.com/office/powerpoint/2010/main" val="87260301"/>
      </p:ext>
    </p:extLst>
  </p:cSld>
  <p:clrMapOvr>
    <a:masterClrMapping/>
  </p:clrMapOvr>
  <p:transition spd="med" advTm="0">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 形 3"/>
          <p:cNvSpPr/>
          <p:nvPr/>
        </p:nvSpPr>
        <p:spPr>
          <a:xfrm rot="13498344">
            <a:off x="400050" y="317500"/>
            <a:ext cx="144463" cy="144463"/>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5" name="L 形 4"/>
          <p:cNvSpPr/>
          <p:nvPr/>
        </p:nvSpPr>
        <p:spPr>
          <a:xfrm rot="13498344">
            <a:off x="534988" y="317500"/>
            <a:ext cx="144462" cy="144463"/>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6" name="L 形 5"/>
          <p:cNvSpPr/>
          <p:nvPr/>
        </p:nvSpPr>
        <p:spPr>
          <a:xfrm rot="13498344">
            <a:off x="265113" y="317500"/>
            <a:ext cx="144462" cy="144463"/>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cxnSp>
        <p:nvCxnSpPr>
          <p:cNvPr id="13" name="直接连接符 12"/>
          <p:cNvCxnSpPr/>
          <p:nvPr/>
        </p:nvCxnSpPr>
        <p:spPr>
          <a:xfrm>
            <a:off x="709370" y="668531"/>
            <a:ext cx="7840663" cy="0"/>
          </a:xfrm>
          <a:prstGeom prst="line">
            <a:avLst/>
          </a:prstGeom>
        </p:spPr>
        <p:style>
          <a:lnRef idx="1">
            <a:schemeClr val="dk1"/>
          </a:lnRef>
          <a:fillRef idx="0">
            <a:schemeClr val="dk1"/>
          </a:fillRef>
          <a:effectRef idx="0">
            <a:schemeClr val="dk1"/>
          </a:effectRef>
          <a:fontRef idx="minor">
            <a:schemeClr val="tx1"/>
          </a:fontRef>
        </p:style>
      </p:cxnSp>
      <p:grpSp>
        <p:nvGrpSpPr>
          <p:cNvPr id="20486" name="组合 13"/>
          <p:cNvGrpSpPr>
            <a:grpSpLocks/>
          </p:cNvGrpSpPr>
          <p:nvPr/>
        </p:nvGrpSpPr>
        <p:grpSpPr bwMode="auto">
          <a:xfrm>
            <a:off x="718132" y="665347"/>
            <a:ext cx="1150680" cy="1136650"/>
            <a:chOff x="4535487" y="2578099"/>
            <a:chExt cx="1533170" cy="1516063"/>
          </a:xfrm>
        </p:grpSpPr>
        <p:sp>
          <p:nvSpPr>
            <p:cNvPr id="20487" name="任意多边形 15"/>
            <p:cNvSpPr>
              <a:spLocks noChangeArrowheads="1"/>
            </p:cNvSpPr>
            <p:nvPr/>
          </p:nvSpPr>
          <p:spPr bwMode="auto">
            <a:xfrm rot="16200000" flipH="1">
              <a:off x="4534693" y="2578893"/>
              <a:ext cx="1514475" cy="1512887"/>
            </a:xfrm>
            <a:custGeom>
              <a:avLst/>
              <a:gdLst/>
              <a:ahLst/>
              <a:cxnLst>
                <a:cxn ang="0">
                  <a:pos x="0" y="0"/>
                </a:cxn>
                <a:cxn ang="0">
                  <a:pos x="1407500" y="0"/>
                </a:cxn>
                <a:cxn ang="0">
                  <a:pos x="1845129" y="437629"/>
                </a:cxn>
                <a:cxn ang="0">
                  <a:pos x="1845129" y="439911"/>
                </a:cxn>
                <a:cxn ang="0">
                  <a:pos x="439910" y="439911"/>
                </a:cxn>
                <a:cxn ang="0">
                  <a:pos x="439910" y="1845129"/>
                </a:cxn>
                <a:cxn ang="0">
                  <a:pos x="437629" y="1845129"/>
                </a:cxn>
                <a:cxn ang="0">
                  <a:pos x="0" y="1407500"/>
                </a:cxn>
              </a:cxnLst>
              <a:rect l="0" t="0" r="r" b="b"/>
              <a:pathLst>
                <a:path w="1845129" h="1845129">
                  <a:moveTo>
                    <a:pt x="0" y="0"/>
                  </a:moveTo>
                  <a:lnTo>
                    <a:pt x="1407500" y="0"/>
                  </a:lnTo>
                  <a:lnTo>
                    <a:pt x="1845129" y="437629"/>
                  </a:lnTo>
                  <a:lnTo>
                    <a:pt x="1845129" y="439911"/>
                  </a:lnTo>
                  <a:lnTo>
                    <a:pt x="439910" y="439911"/>
                  </a:lnTo>
                  <a:lnTo>
                    <a:pt x="439910" y="1845129"/>
                  </a:lnTo>
                  <a:lnTo>
                    <a:pt x="437629" y="1845129"/>
                  </a:lnTo>
                  <a:lnTo>
                    <a:pt x="0" y="1407500"/>
                  </a:lnTo>
                  <a:close/>
                </a:path>
              </a:pathLst>
            </a:custGeom>
            <a:solidFill>
              <a:schemeClr val="tx2"/>
            </a:solidFill>
            <a:ln w="9525">
              <a:noFill/>
              <a:round/>
              <a:headEnd/>
              <a:tailEnd/>
            </a:ln>
          </p:spPr>
          <p:txBody>
            <a:bodyPr anchor="ctr"/>
            <a:lstStyle/>
            <a:p>
              <a:endParaRPr lang="zh-CN" altLang="en-US" dirty="0"/>
            </a:p>
          </p:txBody>
        </p:sp>
        <p:sp>
          <p:nvSpPr>
            <p:cNvPr id="20488" name="矩形 16"/>
            <p:cNvSpPr>
              <a:spLocks noChangeArrowheads="1"/>
            </p:cNvSpPr>
            <p:nvPr/>
          </p:nvSpPr>
          <p:spPr bwMode="auto">
            <a:xfrm rot="16200000" flipH="1">
              <a:off x="4895849" y="2940049"/>
              <a:ext cx="1154113" cy="1154113"/>
            </a:xfrm>
            <a:prstGeom prst="rect">
              <a:avLst/>
            </a:prstGeom>
            <a:solidFill>
              <a:srgbClr val="FFFFFF"/>
            </a:solidFill>
            <a:ln w="12700">
              <a:solidFill>
                <a:schemeClr val="tx2"/>
              </a:solidFill>
              <a:bevel/>
              <a:headEnd/>
              <a:tailEnd/>
            </a:ln>
          </p:spPr>
          <p:txBody>
            <a:bodyPr vert="eaVert" anchor="ctr"/>
            <a:lstStyle/>
            <a:p>
              <a:pPr algn="ctr"/>
              <a:endParaRPr lang="zh-CN" altLang="zh-CN">
                <a:solidFill>
                  <a:srgbClr val="FFFFFF"/>
                </a:solidFill>
                <a:latin typeface="宋体" pitchFamily="2" charset="-122"/>
                <a:sym typeface="宋体" pitchFamily="2" charset="-122"/>
              </a:endParaRPr>
            </a:p>
          </p:txBody>
        </p:sp>
        <p:sp>
          <p:nvSpPr>
            <p:cNvPr id="20489" name="文本框 13"/>
            <p:cNvSpPr txBox="1">
              <a:spLocks noChangeArrowheads="1"/>
            </p:cNvSpPr>
            <p:nvPr/>
          </p:nvSpPr>
          <p:spPr bwMode="auto">
            <a:xfrm>
              <a:off x="4886947" y="3037760"/>
              <a:ext cx="1181710" cy="862076"/>
            </a:xfrm>
            <a:prstGeom prst="rect">
              <a:avLst/>
            </a:prstGeom>
            <a:noFill/>
            <a:ln w="9525">
              <a:noFill/>
              <a:miter lim="800000"/>
              <a:headEnd/>
              <a:tailEnd/>
            </a:ln>
          </p:spPr>
          <p:txBody>
            <a:bodyPr wrap="square">
              <a:spAutoFit/>
            </a:bodyPr>
            <a:lstStyle/>
            <a:p>
              <a:r>
                <a:rPr lang="zh-CN" altLang="en-US" sz="1200" b="1" dirty="0">
                  <a:solidFill>
                    <a:schemeClr val="tx2"/>
                  </a:solidFill>
                  <a:latin typeface="微软雅黑" pitchFamily="34" charset="-122"/>
                  <a:ea typeface="微软雅黑" pitchFamily="34" charset="-122"/>
                </a:rPr>
                <a:t>纵向科研</a:t>
              </a:r>
              <a:endParaRPr lang="en-US" altLang="zh-CN" sz="1200" b="1" dirty="0">
                <a:solidFill>
                  <a:schemeClr val="tx2"/>
                </a:solidFill>
                <a:latin typeface="微软雅黑" pitchFamily="34" charset="-122"/>
                <a:ea typeface="微软雅黑" pitchFamily="34" charset="-122"/>
              </a:endParaRPr>
            </a:p>
            <a:p>
              <a:r>
                <a:rPr lang="zh-CN" altLang="en-US" sz="1200" b="1" dirty="0">
                  <a:solidFill>
                    <a:schemeClr val="tx2"/>
                  </a:solidFill>
                  <a:latin typeface="微软雅黑" pitchFamily="34" charset="-122"/>
                  <a:ea typeface="微软雅黑" pitchFamily="34" charset="-122"/>
                </a:rPr>
                <a:t>预算模板</a:t>
              </a:r>
              <a:r>
                <a:rPr lang="en-US" altLang="zh-CN" sz="1200" b="1" dirty="0">
                  <a:solidFill>
                    <a:schemeClr val="tx2"/>
                  </a:solidFill>
                  <a:latin typeface="微软雅黑" pitchFamily="34" charset="-122"/>
                  <a:ea typeface="微软雅黑" pitchFamily="34" charset="-122"/>
                </a:rPr>
                <a:t>-</a:t>
              </a:r>
              <a:r>
                <a:rPr lang="zh-CN" altLang="en-US" sz="1200" b="1" dirty="0">
                  <a:solidFill>
                    <a:schemeClr val="tx2"/>
                  </a:solidFill>
                  <a:latin typeface="微软雅黑" pitchFamily="34" charset="-122"/>
                  <a:ea typeface="微软雅黑" pitchFamily="34" charset="-122"/>
                </a:rPr>
                <a:t>理工类</a:t>
              </a:r>
            </a:p>
          </p:txBody>
        </p:sp>
      </p:grpSp>
      <p:sp>
        <p:nvSpPr>
          <p:cNvPr id="20497" name="矩形 11"/>
          <p:cNvSpPr>
            <a:spLocks noChangeArrowheads="1"/>
          </p:cNvSpPr>
          <p:nvPr/>
        </p:nvSpPr>
        <p:spPr bwMode="auto">
          <a:xfrm>
            <a:off x="5220072" y="1995692"/>
            <a:ext cx="3628063" cy="1708160"/>
          </a:xfrm>
          <a:prstGeom prst="rect">
            <a:avLst/>
          </a:prstGeom>
          <a:noFill/>
          <a:ln w="9525">
            <a:noFill/>
            <a:miter lim="800000"/>
            <a:headEnd/>
            <a:tailEnd/>
          </a:ln>
        </p:spPr>
        <p:txBody>
          <a:bodyPr wrap="square">
            <a:spAutoFit/>
          </a:bodyPr>
          <a:lstStyle/>
          <a:p>
            <a:endParaRPr lang="zh-CN" altLang="en-US" sz="1500" dirty="0">
              <a:latin typeface="Calibri" pitchFamily="34" charset="0"/>
            </a:endParaRPr>
          </a:p>
          <a:p>
            <a:endParaRPr lang="zh-CN" altLang="en-US" sz="1500" dirty="0">
              <a:latin typeface="Calibri" pitchFamily="34" charset="0"/>
            </a:endParaRPr>
          </a:p>
          <a:p>
            <a:endParaRPr lang="zh-CN" altLang="en-US" sz="1500" dirty="0">
              <a:latin typeface="Calibri" pitchFamily="34" charset="0"/>
            </a:endParaRPr>
          </a:p>
          <a:p>
            <a:endParaRPr lang="en-US" altLang="zh-CN" sz="1500" dirty="0">
              <a:latin typeface="Calibri" pitchFamily="34" charset="0"/>
            </a:endParaRPr>
          </a:p>
          <a:p>
            <a:endParaRPr lang="en-US" altLang="zh-CN" sz="1500" dirty="0">
              <a:latin typeface="Calibri" pitchFamily="34" charset="0"/>
            </a:endParaRPr>
          </a:p>
          <a:p>
            <a:endParaRPr lang="en-US" altLang="zh-CN" sz="1500" dirty="0">
              <a:latin typeface="Calibri" pitchFamily="34" charset="0"/>
            </a:endParaRPr>
          </a:p>
          <a:p>
            <a:endParaRPr lang="zh-CN" altLang="zh-CN" sz="1500" dirty="0">
              <a:latin typeface="Calibri" pitchFamily="34" charset="0"/>
            </a:endParaRPr>
          </a:p>
        </p:txBody>
      </p:sp>
      <p:graphicFrame>
        <p:nvGraphicFramePr>
          <p:cNvPr id="3" name="表格 2">
            <a:extLst>
              <a:ext uri="{FF2B5EF4-FFF2-40B4-BE49-F238E27FC236}">
                <a16:creationId xmlns:a16="http://schemas.microsoft.com/office/drawing/2014/main" id="{E53C7AEB-F68E-D223-2239-4721BA87A1F9}"/>
              </a:ext>
            </a:extLst>
          </p:cNvPr>
          <p:cNvGraphicFramePr>
            <a:graphicFrameLocks noGrp="1"/>
          </p:cNvGraphicFramePr>
          <p:nvPr/>
        </p:nvGraphicFramePr>
        <p:xfrm>
          <a:off x="1911418" y="746977"/>
          <a:ext cx="6477006" cy="4201030"/>
        </p:xfrm>
        <a:graphic>
          <a:graphicData uri="http://schemas.openxmlformats.org/drawingml/2006/table">
            <a:tbl>
              <a:tblPr/>
              <a:tblGrid>
                <a:gridCol w="1399563">
                  <a:extLst>
                    <a:ext uri="{9D8B030D-6E8A-4147-A177-3AD203B41FA5}">
                      <a16:colId xmlns:a16="http://schemas.microsoft.com/office/drawing/2014/main" val="1678000083"/>
                    </a:ext>
                  </a:extLst>
                </a:gridCol>
                <a:gridCol w="2077136">
                  <a:extLst>
                    <a:ext uri="{9D8B030D-6E8A-4147-A177-3AD203B41FA5}">
                      <a16:colId xmlns:a16="http://schemas.microsoft.com/office/drawing/2014/main" val="1637008180"/>
                    </a:ext>
                  </a:extLst>
                </a:gridCol>
                <a:gridCol w="3000307">
                  <a:extLst>
                    <a:ext uri="{9D8B030D-6E8A-4147-A177-3AD203B41FA5}">
                      <a16:colId xmlns:a16="http://schemas.microsoft.com/office/drawing/2014/main" val="3487264688"/>
                    </a:ext>
                  </a:extLst>
                </a:gridCol>
              </a:tblGrid>
              <a:tr h="224718">
                <a:tc>
                  <a:txBody>
                    <a:bodyPr/>
                    <a:lstStyle/>
                    <a:p>
                      <a:pPr algn="ctr" fontAlgn="ctr"/>
                      <a:r>
                        <a:rPr lang="zh-CN" altLang="en-US" sz="1000" b="1" i="0" u="none" strike="noStrike" dirty="0">
                          <a:solidFill>
                            <a:srgbClr val="000000"/>
                          </a:solidFill>
                          <a:effectLst/>
                          <a:latin typeface="宋体" panose="02010600030101010101" pitchFamily="2" charset="-122"/>
                          <a:ea typeface="宋体" panose="02010600030101010101" pitchFamily="2" charset="-122"/>
                        </a:rPr>
                        <a:t>额度控制名称</a:t>
                      </a:r>
                    </a:p>
                  </a:txBody>
                  <a:tcPr marL="6115" marR="6115" marT="61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dirty="0">
                          <a:solidFill>
                            <a:srgbClr val="000000"/>
                          </a:solidFill>
                          <a:effectLst/>
                          <a:latin typeface="宋体" panose="02010600030101010101" pitchFamily="2" charset="-122"/>
                          <a:ea typeface="宋体" panose="02010600030101010101" pitchFamily="2" charset="-122"/>
                        </a:rPr>
                        <a:t>对应经济分类</a:t>
                      </a:r>
                    </a:p>
                  </a:txBody>
                  <a:tcPr marL="6115" marR="6115" marT="61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备注</a:t>
                      </a:r>
                    </a:p>
                  </a:txBody>
                  <a:tcPr marL="6115" marR="6115" marT="61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2251486"/>
                  </a:ext>
                </a:extLst>
              </a:tr>
              <a:tr h="217227">
                <a:tc rowSpan="17">
                  <a:txBody>
                    <a:bodyPr/>
                    <a:lstStyle/>
                    <a:p>
                      <a:pPr algn="ctr" fontAlgn="ctr"/>
                      <a:r>
                        <a:rPr lang="zh-CN" altLang="en-US" sz="1000" b="1" i="0" u="none" strike="noStrike" dirty="0">
                          <a:solidFill>
                            <a:srgbClr val="000000"/>
                          </a:solidFill>
                          <a:effectLst/>
                          <a:latin typeface="宋体" panose="02010600030101010101" pitchFamily="2" charset="-122"/>
                          <a:ea typeface="宋体" panose="02010600030101010101" pitchFamily="2" charset="-122"/>
                        </a:rPr>
                        <a:t>业务费</a:t>
                      </a:r>
                    </a:p>
                  </a:txBody>
                  <a:tcPr marL="6115" marR="6115" marT="61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1000" b="1" i="0" u="none" strike="noStrike">
                          <a:solidFill>
                            <a:srgbClr val="000000"/>
                          </a:solidFill>
                          <a:effectLst/>
                          <a:latin typeface="宋体" panose="02010600030101010101" pitchFamily="2" charset="-122"/>
                          <a:ea typeface="宋体" panose="02010600030101010101" pitchFamily="2" charset="-122"/>
                        </a:rPr>
                        <a:t>30201/</a:t>
                      </a:r>
                      <a:r>
                        <a:rPr lang="zh-CN" altLang="en-US" sz="1000" b="1" i="0" u="none" strike="noStrike">
                          <a:solidFill>
                            <a:srgbClr val="000000"/>
                          </a:solidFill>
                          <a:effectLst/>
                          <a:latin typeface="宋体" panose="02010600030101010101" pitchFamily="2" charset="-122"/>
                          <a:ea typeface="宋体" panose="02010600030101010101" pitchFamily="2" charset="-122"/>
                        </a:rPr>
                        <a:t>办公费</a:t>
                      </a:r>
                    </a:p>
                  </a:txBody>
                  <a:tcPr marL="6115" marR="6115" marT="61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图书资料、办公文具、办公软件会员费等</a:t>
                      </a:r>
                    </a:p>
                  </a:txBody>
                  <a:tcPr marL="6115" marR="6115" marT="61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2466148"/>
                  </a:ext>
                </a:extLst>
              </a:tr>
              <a:tr h="217227">
                <a:tc vMerge="1">
                  <a:txBody>
                    <a:bodyPr/>
                    <a:lstStyle/>
                    <a:p>
                      <a:endParaRPr lang="zh-CN" altLang="en-US"/>
                    </a:p>
                  </a:txBody>
                  <a:tcPr/>
                </a:tc>
                <a:tc>
                  <a:txBody>
                    <a:bodyPr/>
                    <a:lstStyle/>
                    <a:p>
                      <a:pPr algn="l" fontAlgn="ctr"/>
                      <a:r>
                        <a:rPr lang="en-US" altLang="zh-CN" sz="1000" b="1" i="0" u="none" strike="noStrike">
                          <a:solidFill>
                            <a:srgbClr val="000000"/>
                          </a:solidFill>
                          <a:effectLst/>
                          <a:latin typeface="宋体" panose="02010600030101010101" pitchFamily="2" charset="-122"/>
                          <a:ea typeface="宋体" panose="02010600030101010101" pitchFamily="2" charset="-122"/>
                        </a:rPr>
                        <a:t>30202/</a:t>
                      </a:r>
                      <a:r>
                        <a:rPr lang="zh-CN" altLang="en-US" sz="1000" b="1" i="0" u="none" strike="noStrike">
                          <a:solidFill>
                            <a:srgbClr val="000000"/>
                          </a:solidFill>
                          <a:effectLst/>
                          <a:latin typeface="宋体" panose="02010600030101010101" pitchFamily="2" charset="-122"/>
                          <a:ea typeface="宋体" panose="02010600030101010101" pitchFamily="2" charset="-122"/>
                        </a:rPr>
                        <a:t>印刷费</a:t>
                      </a:r>
                    </a:p>
                  </a:txBody>
                  <a:tcPr marL="6115" marR="6115" marT="61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　</a:t>
                      </a:r>
                    </a:p>
                  </a:txBody>
                  <a:tcPr marL="6115" marR="6115" marT="61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4883129"/>
                  </a:ext>
                </a:extLst>
              </a:tr>
              <a:tr h="217227">
                <a:tc vMerge="1">
                  <a:txBody>
                    <a:bodyPr/>
                    <a:lstStyle/>
                    <a:p>
                      <a:endParaRPr lang="zh-CN" altLang="en-US"/>
                    </a:p>
                  </a:txBody>
                  <a:tcPr/>
                </a:tc>
                <a:tc>
                  <a:txBody>
                    <a:bodyPr/>
                    <a:lstStyle/>
                    <a:p>
                      <a:pPr algn="l" fontAlgn="ctr"/>
                      <a:r>
                        <a:rPr lang="en-US" altLang="zh-CN" sz="1000" b="1" i="0" u="none" strike="noStrike">
                          <a:solidFill>
                            <a:srgbClr val="000000"/>
                          </a:solidFill>
                          <a:effectLst/>
                          <a:latin typeface="宋体" panose="02010600030101010101" pitchFamily="2" charset="-122"/>
                          <a:ea typeface="宋体" panose="02010600030101010101" pitchFamily="2" charset="-122"/>
                        </a:rPr>
                        <a:t>3020701/</a:t>
                      </a:r>
                      <a:r>
                        <a:rPr lang="zh-CN" altLang="en-US" sz="1000" b="1" i="0" u="none" strike="noStrike">
                          <a:solidFill>
                            <a:srgbClr val="000000"/>
                          </a:solidFill>
                          <a:effectLst/>
                          <a:latin typeface="宋体" panose="02010600030101010101" pitchFamily="2" charset="-122"/>
                          <a:ea typeface="宋体" panose="02010600030101010101" pitchFamily="2" charset="-122"/>
                        </a:rPr>
                        <a:t>邮寄费</a:t>
                      </a:r>
                    </a:p>
                  </a:txBody>
                  <a:tcPr marL="6115" marR="6115" marT="61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　</a:t>
                      </a:r>
                    </a:p>
                  </a:txBody>
                  <a:tcPr marL="6115" marR="6115" marT="61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4427475"/>
                  </a:ext>
                </a:extLst>
              </a:tr>
              <a:tr h="217227">
                <a:tc vMerge="1">
                  <a:txBody>
                    <a:bodyPr/>
                    <a:lstStyle/>
                    <a:p>
                      <a:endParaRPr lang="zh-CN" altLang="en-US"/>
                    </a:p>
                  </a:txBody>
                  <a:tcPr/>
                </a:tc>
                <a:tc>
                  <a:txBody>
                    <a:bodyPr/>
                    <a:lstStyle/>
                    <a:p>
                      <a:pPr algn="l" fontAlgn="ctr"/>
                      <a:r>
                        <a:rPr lang="en-US" altLang="zh-CN" sz="1000" b="1" i="0" u="none" strike="noStrike">
                          <a:solidFill>
                            <a:srgbClr val="000000"/>
                          </a:solidFill>
                          <a:effectLst/>
                          <a:latin typeface="宋体" panose="02010600030101010101" pitchFamily="2" charset="-122"/>
                          <a:ea typeface="宋体" panose="02010600030101010101" pitchFamily="2" charset="-122"/>
                        </a:rPr>
                        <a:t>3020702/</a:t>
                      </a:r>
                      <a:r>
                        <a:rPr lang="zh-CN" altLang="en-US" sz="1000" b="1" i="0" u="none" strike="noStrike">
                          <a:solidFill>
                            <a:srgbClr val="000000"/>
                          </a:solidFill>
                          <a:effectLst/>
                          <a:latin typeface="宋体" panose="02010600030101010101" pitchFamily="2" charset="-122"/>
                          <a:ea typeface="宋体" panose="02010600030101010101" pitchFamily="2" charset="-122"/>
                        </a:rPr>
                        <a:t>电话费</a:t>
                      </a:r>
                    </a:p>
                  </a:txBody>
                  <a:tcPr marL="6115" marR="6115" marT="61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dirty="0">
                          <a:solidFill>
                            <a:srgbClr val="FF0000"/>
                          </a:solidFill>
                          <a:effectLst/>
                          <a:latin typeface="宋体" panose="02010600030101010101" pitchFamily="2" charset="-122"/>
                          <a:ea typeface="宋体" panose="02010600030101010101" pitchFamily="2" charset="-122"/>
                        </a:rPr>
                        <a:t>项目组成员</a:t>
                      </a:r>
                      <a:r>
                        <a:rPr lang="zh-CN" altLang="en-US" sz="1000" b="1" i="0" u="none" strike="noStrike" dirty="0">
                          <a:solidFill>
                            <a:srgbClr val="000000"/>
                          </a:solidFill>
                          <a:effectLst/>
                          <a:latin typeface="宋体" panose="02010600030101010101" pitchFamily="2" charset="-122"/>
                          <a:ea typeface="宋体" panose="02010600030101010101" pitchFamily="2" charset="-122"/>
                        </a:rPr>
                        <a:t>电话费</a:t>
                      </a:r>
                    </a:p>
                  </a:txBody>
                  <a:tcPr marL="6115" marR="6115" marT="61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3765587"/>
                  </a:ext>
                </a:extLst>
              </a:tr>
              <a:tr h="217227">
                <a:tc vMerge="1">
                  <a:txBody>
                    <a:bodyPr/>
                    <a:lstStyle/>
                    <a:p>
                      <a:endParaRPr lang="zh-CN" altLang="en-US"/>
                    </a:p>
                  </a:txBody>
                  <a:tcPr/>
                </a:tc>
                <a:tc>
                  <a:txBody>
                    <a:bodyPr/>
                    <a:lstStyle/>
                    <a:p>
                      <a:pPr algn="l" fontAlgn="ctr"/>
                      <a:r>
                        <a:rPr lang="en-US" altLang="zh-CN" sz="1000" b="1" i="0" u="none" strike="noStrike">
                          <a:solidFill>
                            <a:srgbClr val="000000"/>
                          </a:solidFill>
                          <a:effectLst/>
                          <a:latin typeface="宋体" panose="02010600030101010101" pitchFamily="2" charset="-122"/>
                          <a:ea typeface="宋体" panose="02010600030101010101" pitchFamily="2" charset="-122"/>
                        </a:rPr>
                        <a:t>30211/</a:t>
                      </a:r>
                      <a:r>
                        <a:rPr lang="zh-CN" altLang="en-US" sz="1000" b="1" i="0" u="none" strike="noStrike">
                          <a:solidFill>
                            <a:srgbClr val="000000"/>
                          </a:solidFill>
                          <a:effectLst/>
                          <a:latin typeface="宋体" panose="02010600030101010101" pitchFamily="2" charset="-122"/>
                          <a:ea typeface="宋体" panose="02010600030101010101" pitchFamily="2" charset="-122"/>
                        </a:rPr>
                        <a:t>差旅费</a:t>
                      </a:r>
                    </a:p>
                  </a:txBody>
                  <a:tcPr marL="6115" marR="6115" marT="61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dirty="0">
                          <a:solidFill>
                            <a:srgbClr val="000000"/>
                          </a:solidFill>
                          <a:effectLst/>
                          <a:latin typeface="宋体" panose="02010600030101010101" pitchFamily="2" charset="-122"/>
                          <a:ea typeface="宋体" panose="02010600030101010101" pitchFamily="2" charset="-122"/>
                        </a:rPr>
                        <a:t>　</a:t>
                      </a:r>
                    </a:p>
                  </a:txBody>
                  <a:tcPr marL="6115" marR="6115" marT="61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6254530"/>
                  </a:ext>
                </a:extLst>
              </a:tr>
              <a:tr h="217227">
                <a:tc vMerge="1">
                  <a:txBody>
                    <a:bodyPr/>
                    <a:lstStyle/>
                    <a:p>
                      <a:endParaRPr lang="zh-CN" altLang="en-US"/>
                    </a:p>
                  </a:txBody>
                  <a:tcPr/>
                </a:tc>
                <a:tc>
                  <a:txBody>
                    <a:bodyPr/>
                    <a:lstStyle/>
                    <a:p>
                      <a:pPr algn="l" fontAlgn="ctr"/>
                      <a:r>
                        <a:rPr lang="en-US" altLang="zh-CN" sz="1000" b="1" i="0" u="none" strike="noStrike">
                          <a:solidFill>
                            <a:srgbClr val="000000"/>
                          </a:solidFill>
                          <a:effectLst/>
                          <a:latin typeface="宋体" panose="02010600030101010101" pitchFamily="2" charset="-122"/>
                          <a:ea typeface="宋体" panose="02010600030101010101" pitchFamily="2" charset="-122"/>
                        </a:rPr>
                        <a:t>30215/</a:t>
                      </a:r>
                      <a:r>
                        <a:rPr lang="zh-CN" altLang="en-US" sz="1000" b="1" i="0" u="none" strike="noStrike">
                          <a:solidFill>
                            <a:srgbClr val="000000"/>
                          </a:solidFill>
                          <a:effectLst/>
                          <a:latin typeface="宋体" panose="02010600030101010101" pitchFamily="2" charset="-122"/>
                          <a:ea typeface="宋体" panose="02010600030101010101" pitchFamily="2" charset="-122"/>
                        </a:rPr>
                        <a:t>会议费</a:t>
                      </a:r>
                    </a:p>
                  </a:txBody>
                  <a:tcPr marL="6115" marR="6115" marT="61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举办会议的相关费用</a:t>
                      </a:r>
                    </a:p>
                  </a:txBody>
                  <a:tcPr marL="6115" marR="6115" marT="61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6051317"/>
                  </a:ext>
                </a:extLst>
              </a:tr>
              <a:tr h="217227">
                <a:tc vMerge="1">
                  <a:txBody>
                    <a:bodyPr/>
                    <a:lstStyle/>
                    <a:p>
                      <a:endParaRPr lang="zh-CN" altLang="en-US"/>
                    </a:p>
                  </a:txBody>
                  <a:tcPr/>
                </a:tc>
                <a:tc>
                  <a:txBody>
                    <a:bodyPr/>
                    <a:lstStyle/>
                    <a:p>
                      <a:pPr algn="l" fontAlgn="ctr"/>
                      <a:r>
                        <a:rPr lang="en-US" altLang="zh-CN" sz="1000" b="1" i="0" u="none" strike="noStrike">
                          <a:solidFill>
                            <a:srgbClr val="000000"/>
                          </a:solidFill>
                          <a:effectLst/>
                          <a:latin typeface="宋体" panose="02010600030101010101" pitchFamily="2" charset="-122"/>
                          <a:ea typeface="宋体" panose="02010600030101010101" pitchFamily="2" charset="-122"/>
                        </a:rPr>
                        <a:t>30216/</a:t>
                      </a:r>
                      <a:r>
                        <a:rPr lang="zh-CN" altLang="en-US" sz="1000" b="1" i="0" u="none" strike="noStrike">
                          <a:solidFill>
                            <a:srgbClr val="000000"/>
                          </a:solidFill>
                          <a:effectLst/>
                          <a:latin typeface="宋体" panose="02010600030101010101" pitchFamily="2" charset="-122"/>
                          <a:ea typeface="宋体" panose="02010600030101010101" pitchFamily="2" charset="-122"/>
                        </a:rPr>
                        <a:t>培训费</a:t>
                      </a:r>
                    </a:p>
                  </a:txBody>
                  <a:tcPr marL="6115" marR="6115" marT="61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　</a:t>
                      </a:r>
                    </a:p>
                  </a:txBody>
                  <a:tcPr marL="6115" marR="6115" marT="61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5058278"/>
                  </a:ext>
                </a:extLst>
              </a:tr>
              <a:tr h="217227">
                <a:tc vMerge="1">
                  <a:txBody>
                    <a:bodyPr/>
                    <a:lstStyle/>
                    <a:p>
                      <a:endParaRPr lang="zh-CN" altLang="en-US"/>
                    </a:p>
                  </a:txBody>
                  <a:tcPr/>
                </a:tc>
                <a:tc>
                  <a:txBody>
                    <a:bodyPr/>
                    <a:lstStyle/>
                    <a:p>
                      <a:pPr algn="l" fontAlgn="ctr"/>
                      <a:r>
                        <a:rPr lang="en-US" altLang="zh-CN" sz="1000" b="1" i="0" u="none" strike="noStrike">
                          <a:solidFill>
                            <a:srgbClr val="000000"/>
                          </a:solidFill>
                          <a:effectLst/>
                          <a:latin typeface="宋体" panose="02010600030101010101" pitchFamily="2" charset="-122"/>
                          <a:ea typeface="宋体" panose="02010600030101010101" pitchFamily="2" charset="-122"/>
                        </a:rPr>
                        <a:t>3021802/</a:t>
                      </a:r>
                      <a:r>
                        <a:rPr lang="zh-CN" altLang="en-US" sz="1000" b="1" i="0" u="none" strike="noStrike">
                          <a:solidFill>
                            <a:srgbClr val="000000"/>
                          </a:solidFill>
                          <a:effectLst/>
                          <a:latin typeface="宋体" panose="02010600030101010101" pitchFamily="2" charset="-122"/>
                          <a:ea typeface="宋体" panose="02010600030101010101" pitchFamily="2" charset="-122"/>
                        </a:rPr>
                        <a:t>教学实验用品</a:t>
                      </a:r>
                    </a:p>
                  </a:txBody>
                  <a:tcPr marL="6115" marR="6115" marT="61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　</a:t>
                      </a:r>
                    </a:p>
                  </a:txBody>
                  <a:tcPr marL="6115" marR="6115" marT="61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2559592"/>
                  </a:ext>
                </a:extLst>
              </a:tr>
              <a:tr h="217227">
                <a:tc vMerge="1">
                  <a:txBody>
                    <a:bodyPr/>
                    <a:lstStyle/>
                    <a:p>
                      <a:endParaRPr lang="zh-CN" altLang="en-US"/>
                    </a:p>
                  </a:txBody>
                  <a:tcPr/>
                </a:tc>
                <a:tc>
                  <a:txBody>
                    <a:bodyPr/>
                    <a:lstStyle/>
                    <a:p>
                      <a:pPr algn="l" fontAlgn="ctr"/>
                      <a:r>
                        <a:rPr lang="en-US" altLang="zh-CN" sz="1000" b="1" i="0" u="none" strike="noStrike">
                          <a:solidFill>
                            <a:srgbClr val="000000"/>
                          </a:solidFill>
                          <a:effectLst/>
                          <a:latin typeface="宋体" panose="02010600030101010101" pitchFamily="2" charset="-122"/>
                          <a:ea typeface="宋体" panose="02010600030101010101" pitchFamily="2" charset="-122"/>
                        </a:rPr>
                        <a:t>3021803/</a:t>
                      </a:r>
                      <a:r>
                        <a:rPr lang="zh-CN" altLang="en-US" sz="1000" b="1" i="0" u="none" strike="noStrike">
                          <a:solidFill>
                            <a:srgbClr val="000000"/>
                          </a:solidFill>
                          <a:effectLst/>
                          <a:latin typeface="宋体" panose="02010600030101010101" pitchFamily="2" charset="-122"/>
                          <a:ea typeface="宋体" panose="02010600030101010101" pitchFamily="2" charset="-122"/>
                        </a:rPr>
                        <a:t>科研实验用品</a:t>
                      </a:r>
                    </a:p>
                  </a:txBody>
                  <a:tcPr marL="6115" marR="6115" marT="61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　</a:t>
                      </a:r>
                    </a:p>
                  </a:txBody>
                  <a:tcPr marL="6115" marR="6115" marT="61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6668415"/>
                  </a:ext>
                </a:extLst>
              </a:tr>
              <a:tr h="217227">
                <a:tc vMerge="1">
                  <a:txBody>
                    <a:bodyPr/>
                    <a:lstStyle/>
                    <a:p>
                      <a:endParaRPr lang="zh-CN" altLang="en-US"/>
                    </a:p>
                  </a:txBody>
                  <a:tcPr/>
                </a:tc>
                <a:tc>
                  <a:txBody>
                    <a:bodyPr/>
                    <a:lstStyle/>
                    <a:p>
                      <a:pPr algn="l" fontAlgn="ctr"/>
                      <a:r>
                        <a:rPr lang="en-US" altLang="zh-CN" sz="1000" b="1" i="0" u="none" strike="noStrike">
                          <a:solidFill>
                            <a:srgbClr val="000000"/>
                          </a:solidFill>
                          <a:effectLst/>
                          <a:latin typeface="宋体" panose="02010600030101010101" pitchFamily="2" charset="-122"/>
                          <a:ea typeface="宋体" panose="02010600030101010101" pitchFamily="2" charset="-122"/>
                        </a:rPr>
                        <a:t>3021804/</a:t>
                      </a:r>
                      <a:r>
                        <a:rPr lang="zh-CN" altLang="en-US" sz="1000" b="1" i="0" u="none" strike="noStrike">
                          <a:solidFill>
                            <a:srgbClr val="000000"/>
                          </a:solidFill>
                          <a:effectLst/>
                          <a:latin typeface="宋体" panose="02010600030101010101" pitchFamily="2" charset="-122"/>
                          <a:ea typeface="宋体" panose="02010600030101010101" pitchFamily="2" charset="-122"/>
                        </a:rPr>
                        <a:t>图书馆专用材料</a:t>
                      </a:r>
                    </a:p>
                  </a:txBody>
                  <a:tcPr marL="6115" marR="6115" marT="61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　</a:t>
                      </a:r>
                    </a:p>
                  </a:txBody>
                  <a:tcPr marL="6115" marR="6115" marT="61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9950607"/>
                  </a:ext>
                </a:extLst>
              </a:tr>
              <a:tr h="217227">
                <a:tc vMerge="1">
                  <a:txBody>
                    <a:bodyPr/>
                    <a:lstStyle/>
                    <a:p>
                      <a:endParaRPr lang="zh-CN" altLang="en-US"/>
                    </a:p>
                  </a:txBody>
                  <a:tcPr/>
                </a:tc>
                <a:tc>
                  <a:txBody>
                    <a:bodyPr/>
                    <a:lstStyle/>
                    <a:p>
                      <a:pPr algn="l" fontAlgn="ctr"/>
                      <a:r>
                        <a:rPr lang="en-US" altLang="zh-CN" sz="1000" b="1" i="0" u="none" strike="noStrike">
                          <a:solidFill>
                            <a:srgbClr val="000000"/>
                          </a:solidFill>
                          <a:effectLst/>
                          <a:latin typeface="宋体" panose="02010600030101010101" pitchFamily="2" charset="-122"/>
                          <a:ea typeface="宋体" panose="02010600030101010101" pitchFamily="2" charset="-122"/>
                        </a:rPr>
                        <a:t>3021805/</a:t>
                      </a:r>
                      <a:r>
                        <a:rPr lang="zh-CN" altLang="en-US" sz="1000" b="1" i="0" u="none" strike="noStrike">
                          <a:solidFill>
                            <a:srgbClr val="000000"/>
                          </a:solidFill>
                          <a:effectLst/>
                          <a:latin typeface="宋体" panose="02010600030101010101" pitchFamily="2" charset="-122"/>
                          <a:ea typeface="宋体" panose="02010600030101010101" pitchFamily="2" charset="-122"/>
                        </a:rPr>
                        <a:t>体育维持消耗性材料</a:t>
                      </a:r>
                    </a:p>
                  </a:txBody>
                  <a:tcPr marL="6115" marR="6115" marT="61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　</a:t>
                      </a:r>
                    </a:p>
                  </a:txBody>
                  <a:tcPr marL="6115" marR="6115" marT="61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2921748"/>
                  </a:ext>
                </a:extLst>
              </a:tr>
              <a:tr h="217227">
                <a:tc vMerge="1">
                  <a:txBody>
                    <a:bodyPr/>
                    <a:lstStyle/>
                    <a:p>
                      <a:endParaRPr lang="zh-CN" altLang="en-US"/>
                    </a:p>
                  </a:txBody>
                  <a:tcPr/>
                </a:tc>
                <a:tc>
                  <a:txBody>
                    <a:bodyPr/>
                    <a:lstStyle/>
                    <a:p>
                      <a:pPr algn="l" fontAlgn="ctr"/>
                      <a:r>
                        <a:rPr lang="en-US" altLang="zh-CN" sz="1000" b="1" i="0" u="none" strike="noStrike" dirty="0">
                          <a:solidFill>
                            <a:srgbClr val="000000"/>
                          </a:solidFill>
                          <a:effectLst/>
                          <a:latin typeface="宋体" panose="02010600030101010101" pitchFamily="2" charset="-122"/>
                          <a:ea typeface="宋体" panose="02010600030101010101" pitchFamily="2" charset="-122"/>
                        </a:rPr>
                        <a:t>3021806/</a:t>
                      </a:r>
                      <a:r>
                        <a:rPr lang="zh-CN" altLang="en-US" sz="1000" b="1" i="0" u="none" strike="noStrike" dirty="0">
                          <a:solidFill>
                            <a:srgbClr val="000000"/>
                          </a:solidFill>
                          <a:effectLst/>
                          <a:latin typeface="宋体" panose="02010600030101010101" pitchFamily="2" charset="-122"/>
                          <a:ea typeface="宋体" panose="02010600030101010101" pitchFamily="2" charset="-122"/>
                        </a:rPr>
                        <a:t>艺术实践消耗性材料</a:t>
                      </a:r>
                    </a:p>
                  </a:txBody>
                  <a:tcPr marL="6115" marR="6115" marT="61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　</a:t>
                      </a:r>
                    </a:p>
                  </a:txBody>
                  <a:tcPr marL="6115" marR="6115" marT="61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3252046"/>
                  </a:ext>
                </a:extLst>
              </a:tr>
              <a:tr h="217227">
                <a:tc vMerge="1">
                  <a:txBody>
                    <a:bodyPr/>
                    <a:lstStyle/>
                    <a:p>
                      <a:endParaRPr lang="zh-CN" altLang="en-US"/>
                    </a:p>
                  </a:txBody>
                  <a:tcPr/>
                </a:tc>
                <a:tc>
                  <a:txBody>
                    <a:bodyPr/>
                    <a:lstStyle/>
                    <a:p>
                      <a:pPr algn="l" fontAlgn="ctr"/>
                      <a:r>
                        <a:rPr lang="en-US" altLang="zh-CN" sz="1000" b="1" i="0" u="none" strike="noStrike" dirty="0">
                          <a:solidFill>
                            <a:srgbClr val="000000"/>
                          </a:solidFill>
                          <a:effectLst/>
                          <a:latin typeface="宋体" panose="02010600030101010101" pitchFamily="2" charset="-122"/>
                          <a:ea typeface="宋体" panose="02010600030101010101" pitchFamily="2" charset="-122"/>
                        </a:rPr>
                        <a:t>3021899/</a:t>
                      </a:r>
                      <a:r>
                        <a:rPr lang="zh-CN" altLang="en-US" sz="1000" b="1" i="0" u="none" strike="noStrike" dirty="0">
                          <a:solidFill>
                            <a:srgbClr val="000000"/>
                          </a:solidFill>
                          <a:effectLst/>
                          <a:latin typeface="宋体" panose="02010600030101010101" pitchFamily="2" charset="-122"/>
                          <a:ea typeface="宋体" panose="02010600030101010101" pitchFamily="2" charset="-122"/>
                        </a:rPr>
                        <a:t>其他材料</a:t>
                      </a:r>
                    </a:p>
                  </a:txBody>
                  <a:tcPr marL="6115" marR="6115" marT="61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　</a:t>
                      </a:r>
                    </a:p>
                  </a:txBody>
                  <a:tcPr marL="6115" marR="6115" marT="61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5180740"/>
                  </a:ext>
                </a:extLst>
              </a:tr>
              <a:tr h="277152">
                <a:tc vMerge="1">
                  <a:txBody>
                    <a:bodyPr/>
                    <a:lstStyle/>
                    <a:p>
                      <a:endParaRPr lang="zh-CN" altLang="en-US"/>
                    </a:p>
                  </a:txBody>
                  <a:tcPr/>
                </a:tc>
                <a:tc>
                  <a:txBody>
                    <a:bodyPr/>
                    <a:lstStyle/>
                    <a:p>
                      <a:pPr algn="l" fontAlgn="ctr"/>
                      <a:r>
                        <a:rPr lang="en-US" altLang="zh-CN" sz="1000" b="1" i="0" u="none" strike="noStrike" dirty="0">
                          <a:solidFill>
                            <a:srgbClr val="000000"/>
                          </a:solidFill>
                          <a:effectLst/>
                          <a:latin typeface="宋体" panose="02010600030101010101" pitchFamily="2" charset="-122"/>
                          <a:ea typeface="宋体" panose="02010600030101010101" pitchFamily="2" charset="-122"/>
                        </a:rPr>
                        <a:t>30227/</a:t>
                      </a:r>
                      <a:r>
                        <a:rPr lang="zh-CN" altLang="en-US" sz="1000" b="1" i="0" u="none" strike="noStrike" dirty="0">
                          <a:solidFill>
                            <a:srgbClr val="000000"/>
                          </a:solidFill>
                          <a:effectLst/>
                          <a:latin typeface="宋体" panose="02010600030101010101" pitchFamily="2" charset="-122"/>
                          <a:ea typeface="宋体" panose="02010600030101010101" pitchFamily="2" charset="-122"/>
                        </a:rPr>
                        <a:t>委托业务费</a:t>
                      </a:r>
                    </a:p>
                  </a:txBody>
                  <a:tcPr marL="6115" marR="6115" marT="61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dirty="0">
                          <a:solidFill>
                            <a:srgbClr val="000000"/>
                          </a:solidFill>
                          <a:effectLst/>
                          <a:latin typeface="宋体" panose="02010600030101010101" pitchFamily="2" charset="-122"/>
                          <a:ea typeface="宋体" panose="02010600030101010101" pitchFamily="2" charset="-122"/>
                        </a:rPr>
                        <a:t>委托外单位加工、设计制作、测试化验等费用</a:t>
                      </a:r>
                    </a:p>
                  </a:txBody>
                  <a:tcPr marL="6115" marR="6115" marT="61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7694090"/>
                  </a:ext>
                </a:extLst>
              </a:tr>
              <a:tr h="277152">
                <a:tc vMerge="1">
                  <a:txBody>
                    <a:bodyPr/>
                    <a:lstStyle/>
                    <a:p>
                      <a:endParaRPr lang="zh-CN" altLang="en-US"/>
                    </a:p>
                  </a:txBody>
                  <a:tcPr/>
                </a:tc>
                <a:tc>
                  <a:txBody>
                    <a:bodyPr/>
                    <a:lstStyle/>
                    <a:p>
                      <a:pPr algn="l" fontAlgn="ctr"/>
                      <a:r>
                        <a:rPr lang="en-US" altLang="zh-CN" sz="1000" b="1" i="0" u="none" strike="noStrike" dirty="0">
                          <a:solidFill>
                            <a:srgbClr val="000000"/>
                          </a:solidFill>
                          <a:effectLst/>
                          <a:latin typeface="宋体" panose="02010600030101010101" pitchFamily="2" charset="-122"/>
                          <a:ea typeface="宋体" panose="02010600030101010101" pitchFamily="2" charset="-122"/>
                        </a:rPr>
                        <a:t>30239/</a:t>
                      </a:r>
                      <a:r>
                        <a:rPr lang="zh-CN" altLang="en-US" sz="1000" b="1" i="0" u="none" strike="noStrike" dirty="0">
                          <a:solidFill>
                            <a:srgbClr val="000000"/>
                          </a:solidFill>
                          <a:effectLst/>
                          <a:latin typeface="宋体" panose="02010600030101010101" pitchFamily="2" charset="-122"/>
                          <a:ea typeface="宋体" panose="02010600030101010101" pitchFamily="2" charset="-122"/>
                        </a:rPr>
                        <a:t>其他交通费用</a:t>
                      </a:r>
                    </a:p>
                  </a:txBody>
                  <a:tcPr marL="6115" marR="6115" marT="61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dirty="0">
                          <a:solidFill>
                            <a:srgbClr val="000000"/>
                          </a:solidFill>
                          <a:effectLst/>
                          <a:latin typeface="宋体" panose="02010600030101010101" pitchFamily="2" charset="-122"/>
                          <a:ea typeface="宋体" panose="02010600030101010101" pitchFamily="2" charset="-122"/>
                        </a:rPr>
                        <a:t>出租车费用、公交地铁费用等，</a:t>
                      </a:r>
                      <a:r>
                        <a:rPr lang="zh-CN" altLang="en-US" sz="1000" b="1" i="0" u="none" strike="noStrike" dirty="0">
                          <a:solidFill>
                            <a:srgbClr val="FF0000"/>
                          </a:solidFill>
                          <a:effectLst/>
                          <a:latin typeface="宋体" panose="02010600030101010101" pitchFamily="2" charset="-122"/>
                          <a:ea typeface="宋体" panose="02010600030101010101" pitchFamily="2" charset="-122"/>
                        </a:rPr>
                        <a:t>不含汽油费</a:t>
                      </a:r>
                    </a:p>
                  </a:txBody>
                  <a:tcPr marL="6115" marR="6115" marT="61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5030050"/>
                  </a:ext>
                </a:extLst>
              </a:tr>
              <a:tr h="380830">
                <a:tc vMerge="1">
                  <a:txBody>
                    <a:bodyPr/>
                    <a:lstStyle/>
                    <a:p>
                      <a:endParaRPr lang="zh-CN" altLang="en-US"/>
                    </a:p>
                  </a:txBody>
                  <a:tcPr/>
                </a:tc>
                <a:tc>
                  <a:txBody>
                    <a:bodyPr/>
                    <a:lstStyle/>
                    <a:p>
                      <a:pPr algn="l" fontAlgn="ctr"/>
                      <a:r>
                        <a:rPr lang="en-US" altLang="zh-CN" sz="1000" b="1" i="0" u="none" strike="noStrike" dirty="0">
                          <a:solidFill>
                            <a:srgbClr val="000000"/>
                          </a:solidFill>
                          <a:effectLst/>
                          <a:latin typeface="宋体" panose="02010600030101010101" pitchFamily="2" charset="-122"/>
                          <a:ea typeface="宋体" panose="02010600030101010101" pitchFamily="2" charset="-122"/>
                        </a:rPr>
                        <a:t>30299990301/</a:t>
                      </a:r>
                      <a:r>
                        <a:rPr lang="zh-CN" altLang="en-US" sz="1000" b="1" i="0" u="none" strike="noStrike" dirty="0">
                          <a:solidFill>
                            <a:srgbClr val="000000"/>
                          </a:solidFill>
                          <a:effectLst/>
                          <a:latin typeface="宋体" panose="02010600030101010101" pitchFamily="2" charset="-122"/>
                          <a:ea typeface="宋体" panose="02010600030101010101" pitchFamily="2" charset="-122"/>
                        </a:rPr>
                        <a:t>文献出版知识产权费</a:t>
                      </a:r>
                    </a:p>
                  </a:txBody>
                  <a:tcPr marL="6115" marR="6115" marT="61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dirty="0">
                          <a:solidFill>
                            <a:srgbClr val="FF0000"/>
                          </a:solidFill>
                          <a:effectLst/>
                          <a:latin typeface="宋体" panose="02010600030101010101" pitchFamily="2" charset="-122"/>
                          <a:ea typeface="宋体" panose="02010600030101010101" pitchFamily="2" charset="-122"/>
                        </a:rPr>
                        <a:t>发表文章版面费、</a:t>
                      </a:r>
                      <a:r>
                        <a:rPr lang="zh-CN" altLang="en-US" sz="1000" b="1" i="0" u="none" strike="noStrike" dirty="0">
                          <a:solidFill>
                            <a:srgbClr val="000000"/>
                          </a:solidFill>
                          <a:effectLst/>
                          <a:latin typeface="宋体" panose="02010600030101010101" pitchFamily="2" charset="-122"/>
                          <a:ea typeface="宋体" panose="02010600030101010101" pitchFamily="2" charset="-122"/>
                        </a:rPr>
                        <a:t>审稿费、图书出版、专利等知识产权相关费用</a:t>
                      </a:r>
                    </a:p>
                  </a:txBody>
                  <a:tcPr marL="6115" marR="6115" marT="61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7521300"/>
                  </a:ext>
                </a:extLst>
              </a:tr>
              <a:tr h="217227">
                <a:tc vMerge="1">
                  <a:txBody>
                    <a:bodyPr/>
                    <a:lstStyle/>
                    <a:p>
                      <a:endParaRPr lang="zh-CN" altLang="en-US"/>
                    </a:p>
                  </a:txBody>
                  <a:tcPr/>
                </a:tc>
                <a:tc>
                  <a:txBody>
                    <a:bodyPr/>
                    <a:lstStyle/>
                    <a:p>
                      <a:pPr algn="l" fontAlgn="ctr"/>
                      <a:r>
                        <a:rPr lang="en-US" altLang="zh-CN" sz="1000" b="1" i="0" u="none" strike="noStrike" dirty="0">
                          <a:solidFill>
                            <a:srgbClr val="000000"/>
                          </a:solidFill>
                          <a:effectLst/>
                          <a:latin typeface="宋体" panose="02010600030101010101" pitchFamily="2" charset="-122"/>
                          <a:ea typeface="宋体" panose="02010600030101010101" pitchFamily="2" charset="-122"/>
                        </a:rPr>
                        <a:t>30299990302/</a:t>
                      </a:r>
                      <a:r>
                        <a:rPr lang="zh-CN" altLang="en-US" sz="1000" b="1" i="0" u="none" strike="noStrike" dirty="0">
                          <a:solidFill>
                            <a:srgbClr val="000000"/>
                          </a:solidFill>
                          <a:effectLst/>
                          <a:latin typeface="宋体" panose="02010600030101010101" pitchFamily="2" charset="-122"/>
                          <a:ea typeface="宋体" panose="02010600030101010101" pitchFamily="2" charset="-122"/>
                        </a:rPr>
                        <a:t>会务费</a:t>
                      </a:r>
                    </a:p>
                  </a:txBody>
                  <a:tcPr marL="6115" marR="6115" marT="61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dirty="0">
                          <a:solidFill>
                            <a:srgbClr val="000000"/>
                          </a:solidFill>
                          <a:effectLst/>
                          <a:latin typeface="宋体" panose="02010600030101010101" pitchFamily="2" charset="-122"/>
                          <a:ea typeface="宋体" panose="02010600030101010101" pitchFamily="2" charset="-122"/>
                        </a:rPr>
                        <a:t>参加会议缴纳的会务费</a:t>
                      </a:r>
                    </a:p>
                  </a:txBody>
                  <a:tcPr marL="6115" marR="6115" marT="61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9282716"/>
                  </a:ext>
                </a:extLst>
              </a:tr>
            </a:tbl>
          </a:graphicData>
        </a:graphic>
      </p:graphicFrame>
    </p:spTree>
    <p:extLst>
      <p:ext uri="{BB962C8B-B14F-4D97-AF65-F5344CB8AC3E}">
        <p14:creationId xmlns:p14="http://schemas.microsoft.com/office/powerpoint/2010/main" val="3021406037"/>
      </p:ext>
    </p:extLst>
  </p:cSld>
  <p:clrMapOvr>
    <a:masterClrMapping/>
  </p:clrMapOvr>
  <p:transition spd="med" advTm="0">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 形 3"/>
          <p:cNvSpPr/>
          <p:nvPr/>
        </p:nvSpPr>
        <p:spPr>
          <a:xfrm rot="13498344">
            <a:off x="400050" y="317500"/>
            <a:ext cx="144463" cy="144463"/>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5" name="L 形 4"/>
          <p:cNvSpPr/>
          <p:nvPr/>
        </p:nvSpPr>
        <p:spPr>
          <a:xfrm rot="13498344">
            <a:off x="534988" y="317500"/>
            <a:ext cx="144462" cy="144463"/>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6" name="L 形 5"/>
          <p:cNvSpPr/>
          <p:nvPr/>
        </p:nvSpPr>
        <p:spPr>
          <a:xfrm rot="13498344">
            <a:off x="265113" y="317500"/>
            <a:ext cx="144462" cy="144463"/>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cxnSp>
        <p:nvCxnSpPr>
          <p:cNvPr id="13" name="直接连接符 12"/>
          <p:cNvCxnSpPr/>
          <p:nvPr/>
        </p:nvCxnSpPr>
        <p:spPr>
          <a:xfrm>
            <a:off x="709370" y="668531"/>
            <a:ext cx="7840663" cy="0"/>
          </a:xfrm>
          <a:prstGeom prst="line">
            <a:avLst/>
          </a:prstGeom>
        </p:spPr>
        <p:style>
          <a:lnRef idx="1">
            <a:schemeClr val="dk1"/>
          </a:lnRef>
          <a:fillRef idx="0">
            <a:schemeClr val="dk1"/>
          </a:fillRef>
          <a:effectRef idx="0">
            <a:schemeClr val="dk1"/>
          </a:effectRef>
          <a:fontRef idx="minor">
            <a:schemeClr val="tx1"/>
          </a:fontRef>
        </p:style>
      </p:cxnSp>
      <p:grpSp>
        <p:nvGrpSpPr>
          <p:cNvPr id="20486" name="组合 13"/>
          <p:cNvGrpSpPr>
            <a:grpSpLocks/>
          </p:cNvGrpSpPr>
          <p:nvPr/>
        </p:nvGrpSpPr>
        <p:grpSpPr bwMode="auto">
          <a:xfrm>
            <a:off x="718134" y="665347"/>
            <a:ext cx="1136649" cy="1211839"/>
            <a:chOff x="4535487" y="2578099"/>
            <a:chExt cx="1514475" cy="1616350"/>
          </a:xfrm>
        </p:grpSpPr>
        <p:sp>
          <p:nvSpPr>
            <p:cNvPr id="20487" name="任意多边形 15"/>
            <p:cNvSpPr>
              <a:spLocks noChangeArrowheads="1"/>
            </p:cNvSpPr>
            <p:nvPr/>
          </p:nvSpPr>
          <p:spPr bwMode="auto">
            <a:xfrm rot="16200000" flipH="1">
              <a:off x="4534693" y="2578893"/>
              <a:ext cx="1514475" cy="1512887"/>
            </a:xfrm>
            <a:custGeom>
              <a:avLst/>
              <a:gdLst/>
              <a:ahLst/>
              <a:cxnLst>
                <a:cxn ang="0">
                  <a:pos x="0" y="0"/>
                </a:cxn>
                <a:cxn ang="0">
                  <a:pos x="1407500" y="0"/>
                </a:cxn>
                <a:cxn ang="0">
                  <a:pos x="1845129" y="437629"/>
                </a:cxn>
                <a:cxn ang="0">
                  <a:pos x="1845129" y="439911"/>
                </a:cxn>
                <a:cxn ang="0">
                  <a:pos x="439910" y="439911"/>
                </a:cxn>
                <a:cxn ang="0">
                  <a:pos x="439910" y="1845129"/>
                </a:cxn>
                <a:cxn ang="0">
                  <a:pos x="437629" y="1845129"/>
                </a:cxn>
                <a:cxn ang="0">
                  <a:pos x="0" y="1407500"/>
                </a:cxn>
              </a:cxnLst>
              <a:rect l="0" t="0" r="r" b="b"/>
              <a:pathLst>
                <a:path w="1845129" h="1845129">
                  <a:moveTo>
                    <a:pt x="0" y="0"/>
                  </a:moveTo>
                  <a:lnTo>
                    <a:pt x="1407500" y="0"/>
                  </a:lnTo>
                  <a:lnTo>
                    <a:pt x="1845129" y="437629"/>
                  </a:lnTo>
                  <a:lnTo>
                    <a:pt x="1845129" y="439911"/>
                  </a:lnTo>
                  <a:lnTo>
                    <a:pt x="439910" y="439911"/>
                  </a:lnTo>
                  <a:lnTo>
                    <a:pt x="439910" y="1845129"/>
                  </a:lnTo>
                  <a:lnTo>
                    <a:pt x="437629" y="1845129"/>
                  </a:lnTo>
                  <a:lnTo>
                    <a:pt x="0" y="1407500"/>
                  </a:lnTo>
                  <a:close/>
                </a:path>
              </a:pathLst>
            </a:custGeom>
            <a:solidFill>
              <a:schemeClr val="tx2"/>
            </a:solidFill>
            <a:ln w="9525">
              <a:noFill/>
              <a:round/>
              <a:headEnd/>
              <a:tailEnd/>
            </a:ln>
          </p:spPr>
          <p:txBody>
            <a:bodyPr anchor="ctr"/>
            <a:lstStyle/>
            <a:p>
              <a:endParaRPr lang="zh-CN" altLang="en-US" dirty="0"/>
            </a:p>
          </p:txBody>
        </p:sp>
        <p:sp>
          <p:nvSpPr>
            <p:cNvPr id="20488" name="矩形 16"/>
            <p:cNvSpPr>
              <a:spLocks noChangeArrowheads="1"/>
            </p:cNvSpPr>
            <p:nvPr/>
          </p:nvSpPr>
          <p:spPr bwMode="auto">
            <a:xfrm rot="16200000" flipH="1">
              <a:off x="4895849" y="2940049"/>
              <a:ext cx="1154113" cy="1154113"/>
            </a:xfrm>
            <a:prstGeom prst="rect">
              <a:avLst/>
            </a:prstGeom>
            <a:solidFill>
              <a:srgbClr val="FFFFFF"/>
            </a:solidFill>
            <a:ln w="12700">
              <a:solidFill>
                <a:schemeClr val="tx2"/>
              </a:solidFill>
              <a:bevel/>
              <a:headEnd/>
              <a:tailEnd/>
            </a:ln>
          </p:spPr>
          <p:txBody>
            <a:bodyPr vert="eaVert" anchor="ctr"/>
            <a:lstStyle/>
            <a:p>
              <a:pPr algn="ctr"/>
              <a:endParaRPr lang="zh-CN" altLang="zh-CN">
                <a:solidFill>
                  <a:srgbClr val="FFFFFF"/>
                </a:solidFill>
                <a:latin typeface="宋体" pitchFamily="2" charset="-122"/>
                <a:sym typeface="宋体" pitchFamily="2" charset="-122"/>
              </a:endParaRPr>
            </a:p>
          </p:txBody>
        </p:sp>
        <p:sp>
          <p:nvSpPr>
            <p:cNvPr id="20489" name="文本框 13"/>
            <p:cNvSpPr txBox="1">
              <a:spLocks noChangeArrowheads="1"/>
            </p:cNvSpPr>
            <p:nvPr/>
          </p:nvSpPr>
          <p:spPr bwMode="auto">
            <a:xfrm>
              <a:off x="4926278" y="3086066"/>
              <a:ext cx="1114004" cy="1108383"/>
            </a:xfrm>
            <a:prstGeom prst="rect">
              <a:avLst/>
            </a:prstGeom>
            <a:noFill/>
            <a:ln w="9525">
              <a:noFill/>
              <a:miter lim="800000"/>
              <a:headEnd/>
              <a:tailEnd/>
            </a:ln>
          </p:spPr>
          <p:txBody>
            <a:bodyPr wrap="square">
              <a:spAutoFit/>
            </a:bodyPr>
            <a:lstStyle/>
            <a:p>
              <a:r>
                <a:rPr lang="zh-CN" altLang="en-US" sz="1200" b="1" dirty="0">
                  <a:solidFill>
                    <a:schemeClr val="tx2"/>
                  </a:solidFill>
                  <a:latin typeface="微软雅黑" pitchFamily="34" charset="-122"/>
                  <a:ea typeface="微软雅黑" pitchFamily="34" charset="-122"/>
                </a:rPr>
                <a:t>纵向科研</a:t>
              </a:r>
              <a:endParaRPr lang="en-US" altLang="zh-CN" sz="1200" b="1" dirty="0">
                <a:solidFill>
                  <a:schemeClr val="tx2"/>
                </a:solidFill>
                <a:latin typeface="微软雅黑" pitchFamily="34" charset="-122"/>
                <a:ea typeface="微软雅黑" pitchFamily="34" charset="-122"/>
              </a:endParaRPr>
            </a:p>
            <a:p>
              <a:r>
                <a:rPr lang="zh-CN" altLang="en-US" sz="1200" b="1" dirty="0">
                  <a:solidFill>
                    <a:schemeClr val="tx2"/>
                  </a:solidFill>
                  <a:latin typeface="微软雅黑" pitchFamily="34" charset="-122"/>
                  <a:ea typeface="微软雅黑" pitchFamily="34" charset="-122"/>
                </a:rPr>
                <a:t>预算模板</a:t>
              </a:r>
              <a:r>
                <a:rPr lang="en-US" altLang="zh-CN" sz="1200" b="1" dirty="0">
                  <a:solidFill>
                    <a:schemeClr val="tx2"/>
                  </a:solidFill>
                  <a:latin typeface="微软雅黑" pitchFamily="34" charset="-122"/>
                  <a:ea typeface="微软雅黑" pitchFamily="34" charset="-122"/>
                </a:rPr>
                <a:t>-</a:t>
              </a:r>
              <a:r>
                <a:rPr lang="zh-CN" altLang="en-US" sz="1200" b="1" dirty="0">
                  <a:solidFill>
                    <a:schemeClr val="tx2"/>
                  </a:solidFill>
                  <a:latin typeface="微软雅黑" pitchFamily="34" charset="-122"/>
                  <a:ea typeface="微软雅黑" pitchFamily="34" charset="-122"/>
                </a:rPr>
                <a:t>理工类</a:t>
              </a:r>
            </a:p>
            <a:p>
              <a:endParaRPr lang="zh-CN" altLang="en-US" sz="1200" b="1" dirty="0">
                <a:solidFill>
                  <a:schemeClr val="tx2"/>
                </a:solidFill>
                <a:latin typeface="微软雅黑" pitchFamily="34" charset="-122"/>
                <a:ea typeface="微软雅黑" pitchFamily="34" charset="-122"/>
              </a:endParaRPr>
            </a:p>
          </p:txBody>
        </p:sp>
      </p:grpSp>
      <p:sp>
        <p:nvSpPr>
          <p:cNvPr id="20497" name="矩形 11"/>
          <p:cNvSpPr>
            <a:spLocks noChangeArrowheads="1"/>
          </p:cNvSpPr>
          <p:nvPr/>
        </p:nvSpPr>
        <p:spPr bwMode="auto">
          <a:xfrm>
            <a:off x="5220072" y="1995692"/>
            <a:ext cx="3628063" cy="1708160"/>
          </a:xfrm>
          <a:prstGeom prst="rect">
            <a:avLst/>
          </a:prstGeom>
          <a:noFill/>
          <a:ln w="9525">
            <a:noFill/>
            <a:miter lim="800000"/>
            <a:headEnd/>
            <a:tailEnd/>
          </a:ln>
        </p:spPr>
        <p:txBody>
          <a:bodyPr wrap="square">
            <a:spAutoFit/>
          </a:bodyPr>
          <a:lstStyle/>
          <a:p>
            <a:endParaRPr lang="zh-CN" altLang="en-US" sz="1500" dirty="0">
              <a:latin typeface="Calibri" pitchFamily="34" charset="0"/>
            </a:endParaRPr>
          </a:p>
          <a:p>
            <a:endParaRPr lang="zh-CN" altLang="en-US" sz="1500" dirty="0">
              <a:latin typeface="Calibri" pitchFamily="34" charset="0"/>
            </a:endParaRPr>
          </a:p>
          <a:p>
            <a:endParaRPr lang="zh-CN" altLang="en-US" sz="1500" dirty="0">
              <a:latin typeface="Calibri" pitchFamily="34" charset="0"/>
            </a:endParaRPr>
          </a:p>
          <a:p>
            <a:endParaRPr lang="en-US" altLang="zh-CN" sz="1500" dirty="0">
              <a:latin typeface="Calibri" pitchFamily="34" charset="0"/>
            </a:endParaRPr>
          </a:p>
          <a:p>
            <a:endParaRPr lang="en-US" altLang="zh-CN" sz="1500" dirty="0">
              <a:latin typeface="Calibri" pitchFamily="34" charset="0"/>
            </a:endParaRPr>
          </a:p>
          <a:p>
            <a:endParaRPr lang="en-US" altLang="zh-CN" sz="1500" dirty="0">
              <a:latin typeface="Calibri" pitchFamily="34" charset="0"/>
            </a:endParaRPr>
          </a:p>
          <a:p>
            <a:endParaRPr lang="zh-CN" altLang="zh-CN" sz="1500" dirty="0">
              <a:latin typeface="Calibri" pitchFamily="34" charset="0"/>
            </a:endParaRPr>
          </a:p>
        </p:txBody>
      </p:sp>
      <p:graphicFrame>
        <p:nvGraphicFramePr>
          <p:cNvPr id="7" name="表格 6">
            <a:extLst>
              <a:ext uri="{FF2B5EF4-FFF2-40B4-BE49-F238E27FC236}">
                <a16:creationId xmlns:a16="http://schemas.microsoft.com/office/drawing/2014/main" id="{484D65EB-9992-3835-A281-307CDCDE9428}"/>
              </a:ext>
            </a:extLst>
          </p:cNvPr>
          <p:cNvGraphicFramePr>
            <a:graphicFrameLocks noGrp="1"/>
          </p:cNvGraphicFramePr>
          <p:nvPr>
            <p:extLst>
              <p:ext uri="{D42A27DB-BD31-4B8C-83A1-F6EECF244321}">
                <p14:modId xmlns:p14="http://schemas.microsoft.com/office/powerpoint/2010/main" val="1179843520"/>
              </p:ext>
            </p:extLst>
          </p:nvPr>
        </p:nvGraphicFramePr>
        <p:xfrm>
          <a:off x="1979712" y="979153"/>
          <a:ext cx="6028308" cy="3102617"/>
        </p:xfrm>
        <a:graphic>
          <a:graphicData uri="http://schemas.openxmlformats.org/drawingml/2006/table">
            <a:tbl>
              <a:tblPr/>
              <a:tblGrid>
                <a:gridCol w="1872993">
                  <a:extLst>
                    <a:ext uri="{9D8B030D-6E8A-4147-A177-3AD203B41FA5}">
                      <a16:colId xmlns:a16="http://schemas.microsoft.com/office/drawing/2014/main" val="2498693348"/>
                    </a:ext>
                  </a:extLst>
                </a:gridCol>
                <a:gridCol w="1872993">
                  <a:extLst>
                    <a:ext uri="{9D8B030D-6E8A-4147-A177-3AD203B41FA5}">
                      <a16:colId xmlns:a16="http://schemas.microsoft.com/office/drawing/2014/main" val="4154740831"/>
                    </a:ext>
                  </a:extLst>
                </a:gridCol>
                <a:gridCol w="2282322">
                  <a:extLst>
                    <a:ext uri="{9D8B030D-6E8A-4147-A177-3AD203B41FA5}">
                      <a16:colId xmlns:a16="http://schemas.microsoft.com/office/drawing/2014/main" val="2951015014"/>
                    </a:ext>
                  </a:extLst>
                </a:gridCol>
              </a:tblGrid>
              <a:tr h="296453">
                <a:tc>
                  <a:txBody>
                    <a:bodyPr/>
                    <a:lstStyle/>
                    <a:p>
                      <a:pPr algn="ctr" fontAlgn="ctr"/>
                      <a:r>
                        <a:rPr lang="zh-CN" altLang="en-US" sz="1000" b="1" i="0" u="none" strike="noStrike" dirty="0">
                          <a:solidFill>
                            <a:srgbClr val="000000"/>
                          </a:solidFill>
                          <a:effectLst/>
                          <a:latin typeface="宋体" panose="02010600030101010101" pitchFamily="2" charset="-122"/>
                          <a:ea typeface="宋体" panose="02010600030101010101" pitchFamily="2" charset="-122"/>
                        </a:rPr>
                        <a:t>额度控制名称</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dirty="0">
                          <a:solidFill>
                            <a:srgbClr val="000000"/>
                          </a:solidFill>
                          <a:effectLst/>
                          <a:latin typeface="宋体" panose="02010600030101010101" pitchFamily="2" charset="-122"/>
                          <a:ea typeface="宋体" panose="02010600030101010101" pitchFamily="2" charset="-122"/>
                        </a:rPr>
                        <a:t>对应经济分类</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备注</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1316944"/>
                  </a:ext>
                </a:extLst>
              </a:tr>
              <a:tr h="280296">
                <a:tc rowSpan="2">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劳务费</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1000" b="1" i="0" u="none" strike="noStrike">
                          <a:solidFill>
                            <a:srgbClr val="000000"/>
                          </a:solidFill>
                          <a:effectLst/>
                          <a:latin typeface="宋体" panose="02010600030101010101" pitchFamily="2" charset="-122"/>
                          <a:ea typeface="宋体" panose="02010600030101010101" pitchFamily="2" charset="-122"/>
                        </a:rPr>
                        <a:t>30203/</a:t>
                      </a:r>
                      <a:r>
                        <a:rPr lang="zh-CN" altLang="en-US" sz="1000" b="1" i="0" u="none" strike="noStrike">
                          <a:solidFill>
                            <a:srgbClr val="000000"/>
                          </a:solidFill>
                          <a:effectLst/>
                          <a:latin typeface="宋体" panose="02010600030101010101" pitchFamily="2" charset="-122"/>
                          <a:ea typeface="宋体" panose="02010600030101010101" pitchFamily="2" charset="-122"/>
                        </a:rPr>
                        <a:t>咨询费</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050" b="1" i="0" u="none" strike="noStrike" kern="1200" dirty="0">
                          <a:solidFill>
                            <a:srgbClr val="FF0000"/>
                          </a:solidFill>
                          <a:effectLst/>
                          <a:latin typeface="宋体" panose="02010600030101010101" pitchFamily="2" charset="-122"/>
                          <a:ea typeface="+mn-ea"/>
                          <a:cs typeface="+mn-cs"/>
                        </a:rPr>
                        <a:t>《</a:t>
                      </a:r>
                      <a:r>
                        <a:rPr lang="zh-CN" altLang="en-US" sz="1050" b="1" i="0" u="none" strike="noStrike" kern="1200" dirty="0">
                          <a:solidFill>
                            <a:srgbClr val="FF0000"/>
                          </a:solidFill>
                          <a:effectLst/>
                          <a:latin typeface="宋体" panose="02010600030101010101" pitchFamily="2" charset="-122"/>
                          <a:ea typeface="+mn-ea"/>
                          <a:cs typeface="+mn-cs"/>
                        </a:rPr>
                        <a:t>天津商业大学科研项目专家咨询费管理办法</a:t>
                      </a:r>
                      <a:r>
                        <a:rPr lang="en-US" altLang="zh-CN" sz="1050" b="1" i="0" u="none" strike="noStrike" kern="1200" dirty="0">
                          <a:solidFill>
                            <a:srgbClr val="FF0000"/>
                          </a:solidFill>
                          <a:effectLst/>
                          <a:latin typeface="宋体" panose="02010600030101010101" pitchFamily="2" charset="-122"/>
                          <a:ea typeface="+mn-ea"/>
                          <a:cs typeface="+mn-cs"/>
                        </a:rPr>
                        <a:t>》</a:t>
                      </a:r>
                      <a:r>
                        <a:rPr lang="zh-CN" altLang="en-US" sz="1050" b="1" i="0" u="none" strike="noStrike" dirty="0">
                          <a:solidFill>
                            <a:srgbClr val="FF0000"/>
                          </a:solidFill>
                          <a:effectLst/>
                          <a:latin typeface="宋体" panose="02010600030101010101" pitchFamily="2" charset="-122"/>
                          <a:ea typeface="+mn-ea"/>
                        </a:rPr>
                        <a:t>的通知 津商大校发</a:t>
                      </a:r>
                      <a:r>
                        <a:rPr lang="en-US" altLang="zh-CN" sz="1050" b="1" i="0" u="none" strike="noStrike" dirty="0">
                          <a:solidFill>
                            <a:srgbClr val="FF0000"/>
                          </a:solidFill>
                          <a:effectLst/>
                          <a:latin typeface="宋体" panose="02010600030101010101" pitchFamily="2" charset="-122"/>
                          <a:ea typeface="+mn-ea"/>
                        </a:rPr>
                        <a:t>﹝2018﹞26</a:t>
                      </a:r>
                      <a:r>
                        <a:rPr lang="zh-CN" altLang="en-US" sz="1050" b="1" i="0" u="none" strike="noStrike" dirty="0">
                          <a:solidFill>
                            <a:srgbClr val="FF0000"/>
                          </a:solidFill>
                          <a:effectLst/>
                          <a:latin typeface="宋体" panose="02010600030101010101" pitchFamily="2" charset="-122"/>
                          <a:ea typeface="+mn-ea"/>
                        </a:rPr>
                        <a:t>号</a:t>
                      </a:r>
                      <a:endParaRPr lang="zh-CN" altLang="en-US" sz="1050" b="1" i="0" u="none" strike="noStrike" dirty="0">
                        <a:solidFill>
                          <a:srgbClr val="FF0000"/>
                        </a:solidFill>
                        <a:effectLst/>
                        <a:latin typeface="宋体" panose="02010600030101010101" pitchFamily="2" charset="-122"/>
                        <a:ea typeface="宋体" panose="02010600030101010101" pitchFamily="2" charset="-122"/>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017871"/>
                  </a:ext>
                </a:extLst>
              </a:tr>
              <a:tr h="356412">
                <a:tc vMerge="1">
                  <a:txBody>
                    <a:bodyPr/>
                    <a:lstStyle/>
                    <a:p>
                      <a:endParaRPr lang="zh-CN" altLang="en-US"/>
                    </a:p>
                  </a:txBody>
                  <a:tcPr/>
                </a:tc>
                <a:tc>
                  <a:txBody>
                    <a:bodyPr/>
                    <a:lstStyle/>
                    <a:p>
                      <a:pPr algn="l" fontAlgn="ctr"/>
                      <a:r>
                        <a:rPr lang="en-US" altLang="zh-CN" sz="1000" b="1" i="0" u="none" strike="noStrike">
                          <a:solidFill>
                            <a:srgbClr val="000000"/>
                          </a:solidFill>
                          <a:effectLst/>
                          <a:latin typeface="宋体" panose="02010600030101010101" pitchFamily="2" charset="-122"/>
                          <a:ea typeface="宋体" panose="02010600030101010101" pitchFamily="2" charset="-122"/>
                        </a:rPr>
                        <a:t>30226/</a:t>
                      </a:r>
                      <a:r>
                        <a:rPr lang="zh-CN" altLang="en-US" sz="1000" b="1" i="0" u="none" strike="noStrike">
                          <a:solidFill>
                            <a:srgbClr val="000000"/>
                          </a:solidFill>
                          <a:effectLst/>
                          <a:latin typeface="宋体" panose="02010600030101010101" pitchFamily="2" charset="-122"/>
                          <a:ea typeface="宋体" panose="02010600030101010101" pitchFamily="2" charset="-122"/>
                        </a:rPr>
                        <a:t>劳务费</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1" i="0" u="none" strike="noStrike" dirty="0">
                          <a:solidFill>
                            <a:srgbClr val="FF0000"/>
                          </a:solidFill>
                          <a:effectLst/>
                          <a:latin typeface="宋体" panose="02010600030101010101" pitchFamily="2" charset="-122"/>
                          <a:ea typeface="宋体" panose="02010600030101010101" pitchFamily="2" charset="-122"/>
                        </a:rPr>
                        <a:t>学生及校外人员</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3797849"/>
                  </a:ext>
                </a:extLst>
              </a:tr>
              <a:tr h="280296">
                <a:tc rowSpan="7">
                  <a:txBody>
                    <a:bodyPr/>
                    <a:lstStyle/>
                    <a:p>
                      <a:pPr algn="ctr" fontAlgn="ctr"/>
                      <a:r>
                        <a:rPr lang="zh-CN" altLang="en-US" sz="1000" b="1" i="0" u="none" strike="noStrike" dirty="0">
                          <a:solidFill>
                            <a:srgbClr val="FF0000"/>
                          </a:solidFill>
                          <a:effectLst/>
                          <a:latin typeface="宋体" panose="02010600030101010101" pitchFamily="2" charset="-122"/>
                          <a:ea typeface="宋体" panose="02010600030101010101" pitchFamily="2" charset="-122"/>
                        </a:rPr>
                        <a:t>设备费</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1000" b="1" i="0" u="none" strike="noStrike" dirty="0">
                          <a:solidFill>
                            <a:srgbClr val="000000"/>
                          </a:solidFill>
                          <a:effectLst/>
                          <a:latin typeface="宋体" panose="02010600030101010101" pitchFamily="2" charset="-122"/>
                          <a:ea typeface="宋体" panose="02010600030101010101" pitchFamily="2" charset="-122"/>
                        </a:rPr>
                        <a:t>302130102/</a:t>
                      </a:r>
                      <a:r>
                        <a:rPr lang="zh-CN" altLang="en-US" sz="1000" b="1" i="0" u="none" strike="noStrike" dirty="0">
                          <a:solidFill>
                            <a:srgbClr val="000000"/>
                          </a:solidFill>
                          <a:effectLst/>
                          <a:latin typeface="宋体" panose="02010600030101010101" pitchFamily="2" charset="-122"/>
                          <a:ea typeface="宋体" panose="02010600030101010101" pitchFamily="2" charset="-122"/>
                        </a:rPr>
                        <a:t>设备维修维护费</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8167147"/>
                  </a:ext>
                </a:extLst>
              </a:tr>
              <a:tr h="280296">
                <a:tc vMerge="1">
                  <a:txBody>
                    <a:bodyPr/>
                    <a:lstStyle/>
                    <a:p>
                      <a:endParaRPr lang="zh-CN" altLang="en-US"/>
                    </a:p>
                  </a:txBody>
                  <a:tcPr/>
                </a:tc>
                <a:tc>
                  <a:txBody>
                    <a:bodyPr/>
                    <a:lstStyle/>
                    <a:p>
                      <a:pPr algn="l" fontAlgn="ctr"/>
                      <a:r>
                        <a:rPr lang="en-US" altLang="zh-CN" sz="1000" b="1" i="0" u="none" strike="noStrike" dirty="0">
                          <a:solidFill>
                            <a:srgbClr val="000000"/>
                          </a:solidFill>
                          <a:effectLst/>
                          <a:latin typeface="宋体" panose="02010600030101010101" pitchFamily="2" charset="-122"/>
                          <a:ea typeface="宋体" panose="02010600030101010101" pitchFamily="2" charset="-122"/>
                        </a:rPr>
                        <a:t>3100602/</a:t>
                      </a:r>
                      <a:r>
                        <a:rPr lang="zh-CN" altLang="en-US" sz="1000" b="1" i="0" u="none" strike="noStrike" dirty="0">
                          <a:solidFill>
                            <a:srgbClr val="000000"/>
                          </a:solidFill>
                          <a:effectLst/>
                          <a:latin typeface="宋体" panose="02010600030101010101" pitchFamily="2" charset="-122"/>
                          <a:ea typeface="宋体" panose="02010600030101010101" pitchFamily="2" charset="-122"/>
                        </a:rPr>
                        <a:t>设备修缮</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3450438"/>
                  </a:ext>
                </a:extLst>
              </a:tr>
              <a:tr h="280296">
                <a:tc vMerge="1">
                  <a:txBody>
                    <a:bodyPr/>
                    <a:lstStyle/>
                    <a:p>
                      <a:endParaRPr lang="zh-CN" altLang="en-US"/>
                    </a:p>
                  </a:txBody>
                  <a:tcPr/>
                </a:tc>
                <a:tc>
                  <a:txBody>
                    <a:bodyPr/>
                    <a:lstStyle/>
                    <a:p>
                      <a:pPr algn="l" fontAlgn="ctr"/>
                      <a:r>
                        <a:rPr lang="en-US" altLang="zh-CN" sz="1000" b="1" i="0" u="none" strike="noStrike" dirty="0">
                          <a:solidFill>
                            <a:srgbClr val="FF0000"/>
                          </a:solidFill>
                          <a:effectLst/>
                          <a:latin typeface="宋体" panose="02010600030101010101" pitchFamily="2" charset="-122"/>
                          <a:ea typeface="宋体" panose="02010600030101010101" pitchFamily="2" charset="-122"/>
                        </a:rPr>
                        <a:t>3021801/</a:t>
                      </a:r>
                      <a:r>
                        <a:rPr lang="zh-CN" altLang="en-US" sz="1000" b="1" i="0" u="none" strike="noStrike" dirty="0">
                          <a:solidFill>
                            <a:srgbClr val="FF0000"/>
                          </a:solidFill>
                          <a:effectLst/>
                          <a:latin typeface="宋体" panose="02010600030101010101" pitchFamily="2" charset="-122"/>
                          <a:ea typeface="宋体" panose="02010600030101010101" pitchFamily="2" charset="-122"/>
                        </a:rPr>
                        <a:t>计算机网络系统耗材</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dirty="0">
                          <a:solidFill>
                            <a:srgbClr val="000000"/>
                          </a:solidFill>
                          <a:effectLst/>
                          <a:latin typeface="宋体" panose="02010600030101010101" pitchFamily="2" charset="-122"/>
                          <a:ea typeface="宋体" panose="02010600030101010101" pitchFamily="2" charset="-122"/>
                        </a:rPr>
                        <a:t>可报计算机系统耗材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8729687"/>
                  </a:ext>
                </a:extLst>
              </a:tr>
              <a:tr h="280296">
                <a:tc vMerge="1">
                  <a:txBody>
                    <a:bodyPr/>
                    <a:lstStyle/>
                    <a:p>
                      <a:endParaRPr lang="zh-CN" altLang="en-US"/>
                    </a:p>
                  </a:txBody>
                  <a:tcPr/>
                </a:tc>
                <a:tc>
                  <a:txBody>
                    <a:bodyPr/>
                    <a:lstStyle/>
                    <a:p>
                      <a:pPr algn="l" fontAlgn="ctr"/>
                      <a:r>
                        <a:rPr lang="en-US" altLang="zh-CN" sz="1000" b="1" i="0" u="none" strike="noStrike" dirty="0">
                          <a:solidFill>
                            <a:srgbClr val="000000"/>
                          </a:solidFill>
                          <a:effectLst/>
                          <a:latin typeface="宋体" panose="02010600030101010101" pitchFamily="2" charset="-122"/>
                          <a:ea typeface="宋体" panose="02010600030101010101" pitchFamily="2" charset="-122"/>
                        </a:rPr>
                        <a:t>31002/</a:t>
                      </a:r>
                      <a:r>
                        <a:rPr lang="zh-CN" altLang="en-US" sz="1000" b="1" i="0" u="none" strike="noStrike" dirty="0">
                          <a:solidFill>
                            <a:srgbClr val="000000"/>
                          </a:solidFill>
                          <a:effectLst/>
                          <a:latin typeface="宋体" panose="02010600030101010101" pitchFamily="2" charset="-122"/>
                          <a:ea typeface="宋体" panose="02010600030101010101" pitchFamily="2" charset="-122"/>
                        </a:rPr>
                        <a:t>办公设备购置</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7922532"/>
                  </a:ext>
                </a:extLst>
              </a:tr>
              <a:tr h="280296">
                <a:tc vMerge="1">
                  <a:txBody>
                    <a:bodyPr/>
                    <a:lstStyle/>
                    <a:p>
                      <a:endParaRPr lang="zh-CN" altLang="en-US"/>
                    </a:p>
                  </a:txBody>
                  <a:tcPr/>
                </a:tc>
                <a:tc>
                  <a:txBody>
                    <a:bodyPr/>
                    <a:lstStyle/>
                    <a:p>
                      <a:pPr algn="l" fontAlgn="ctr"/>
                      <a:r>
                        <a:rPr lang="en-US" altLang="zh-CN" sz="1000" b="1" i="0" u="none" strike="noStrike" dirty="0">
                          <a:solidFill>
                            <a:srgbClr val="000000"/>
                          </a:solidFill>
                          <a:effectLst/>
                          <a:latin typeface="宋体" panose="02010600030101010101" pitchFamily="2" charset="-122"/>
                          <a:ea typeface="宋体" panose="02010600030101010101" pitchFamily="2" charset="-122"/>
                        </a:rPr>
                        <a:t>3021404/</a:t>
                      </a:r>
                      <a:r>
                        <a:rPr lang="zh-CN" altLang="en-US" sz="1000" b="1" i="0" u="none" strike="noStrike" dirty="0">
                          <a:solidFill>
                            <a:srgbClr val="000000"/>
                          </a:solidFill>
                          <a:effectLst/>
                          <a:latin typeface="宋体" panose="02010600030101010101" pitchFamily="2" charset="-122"/>
                          <a:ea typeface="宋体" panose="02010600030101010101" pitchFamily="2" charset="-122"/>
                        </a:rPr>
                        <a:t>设备租赁费</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4638"/>
                  </a:ext>
                </a:extLst>
              </a:tr>
              <a:tr h="280296">
                <a:tc vMerge="1">
                  <a:txBody>
                    <a:bodyPr/>
                    <a:lstStyle/>
                    <a:p>
                      <a:endParaRPr lang="zh-CN" altLang="en-US"/>
                    </a:p>
                  </a:txBody>
                  <a:tcPr/>
                </a:tc>
                <a:tc>
                  <a:txBody>
                    <a:bodyPr/>
                    <a:lstStyle/>
                    <a:p>
                      <a:pPr algn="l" fontAlgn="ctr"/>
                      <a:r>
                        <a:rPr lang="en-US" altLang="zh-CN" sz="1000" b="1" i="0" u="none" strike="noStrike" dirty="0">
                          <a:solidFill>
                            <a:srgbClr val="000000"/>
                          </a:solidFill>
                          <a:effectLst/>
                          <a:latin typeface="宋体" panose="02010600030101010101" pitchFamily="2" charset="-122"/>
                          <a:ea typeface="宋体" panose="02010600030101010101" pitchFamily="2" charset="-122"/>
                        </a:rPr>
                        <a:t>31003/</a:t>
                      </a:r>
                      <a:r>
                        <a:rPr lang="zh-CN" altLang="en-US" sz="1000" b="1" i="0" u="none" strike="noStrike" dirty="0">
                          <a:solidFill>
                            <a:srgbClr val="000000"/>
                          </a:solidFill>
                          <a:effectLst/>
                          <a:latin typeface="宋体" panose="02010600030101010101" pitchFamily="2" charset="-122"/>
                          <a:ea typeface="宋体" panose="02010600030101010101" pitchFamily="2" charset="-122"/>
                        </a:rPr>
                        <a:t>专用设备购置</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9043745"/>
                  </a:ext>
                </a:extLst>
              </a:tr>
              <a:tr h="280296">
                <a:tc vMerge="1">
                  <a:txBody>
                    <a:bodyPr/>
                    <a:lstStyle/>
                    <a:p>
                      <a:endParaRPr lang="zh-CN" altLang="en-US"/>
                    </a:p>
                  </a:txBody>
                  <a:tcPr/>
                </a:tc>
                <a:tc>
                  <a:txBody>
                    <a:bodyPr/>
                    <a:lstStyle/>
                    <a:p>
                      <a:pPr algn="l" fontAlgn="ctr"/>
                      <a:r>
                        <a:rPr lang="en-US" altLang="zh-CN" sz="1000" b="1" i="0" u="none" strike="noStrike" dirty="0">
                          <a:solidFill>
                            <a:srgbClr val="000000"/>
                          </a:solidFill>
                          <a:effectLst/>
                          <a:latin typeface="宋体" panose="02010600030101010101" pitchFamily="2" charset="-122"/>
                          <a:ea typeface="宋体" panose="02010600030101010101" pitchFamily="2" charset="-122"/>
                        </a:rPr>
                        <a:t>31007/</a:t>
                      </a:r>
                      <a:r>
                        <a:rPr lang="zh-CN" altLang="en-US" sz="1000" b="1" i="0" u="none" strike="noStrike" dirty="0">
                          <a:solidFill>
                            <a:srgbClr val="000000"/>
                          </a:solidFill>
                          <a:effectLst/>
                          <a:latin typeface="宋体" panose="02010600030101010101" pitchFamily="2" charset="-122"/>
                          <a:ea typeface="宋体" panose="02010600030101010101" pitchFamily="2" charset="-122"/>
                        </a:rPr>
                        <a:t>信息网络及软件购置更新</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dirty="0">
                          <a:solidFill>
                            <a:srgbClr val="000000"/>
                          </a:solidFill>
                          <a:effectLst/>
                          <a:latin typeface="宋体" panose="02010600030101010101" pitchFamily="2" charset="-122"/>
                          <a:ea typeface="宋体" panose="02010600030101010101" pitchFamily="2" charset="-122"/>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2868962"/>
                  </a:ext>
                </a:extLst>
              </a:tr>
            </a:tbl>
          </a:graphicData>
        </a:graphic>
      </p:graphicFrame>
    </p:spTree>
    <p:extLst>
      <p:ext uri="{BB962C8B-B14F-4D97-AF65-F5344CB8AC3E}">
        <p14:creationId xmlns:p14="http://schemas.microsoft.com/office/powerpoint/2010/main" val="3060235201"/>
      </p:ext>
    </p:extLst>
  </p:cSld>
  <p:clrMapOvr>
    <a:masterClrMapping/>
  </p:clrMapOvr>
  <p:transition spd="med" advTm="0">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p:nvPr/>
        </p:nvSpPr>
        <p:spPr>
          <a:xfrm>
            <a:off x="857250" y="200025"/>
            <a:ext cx="4722813" cy="379413"/>
          </a:xfrm>
          <a:prstGeom prst="rect">
            <a:avLst/>
          </a:prstGeom>
        </p:spPr>
        <p:txBody>
          <a:bodyPr lIns="0" rIns="0" anchor="ctr"/>
          <a:lstStyle>
            <a:lvl1pPr algn="ctr" defTabSz="914400" rtl="0" eaLnBrk="1" latinLnBrk="0" hangingPunct="1">
              <a:spcBef>
                <a:spcPct val="0"/>
              </a:spcBef>
              <a:buNone/>
              <a:defRPr sz="3000" b="0" kern="1200">
                <a:solidFill>
                  <a:schemeClr val="accent1"/>
                </a:solidFill>
                <a:latin typeface="U.S. 101" pitchFamily="2" charset="0"/>
                <a:ea typeface="Roboto" panose="02000000000000000000" pitchFamily="2" charset="0"/>
                <a:cs typeface="Open Sans Light" panose="020B0306030504020204" pitchFamily="34" charset="0"/>
              </a:defRPr>
            </a:lvl1pPr>
          </a:lstStyle>
          <a:p>
            <a:pPr algn="l" fontAlgn="auto">
              <a:spcAft>
                <a:spcPts val="0"/>
              </a:spcAft>
              <a:buFontTx/>
              <a:buNone/>
              <a:defRPr/>
            </a:pP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cxnSp>
        <p:nvCxnSpPr>
          <p:cNvPr id="3" name="直接连接符 2"/>
          <p:cNvCxnSpPr/>
          <p:nvPr/>
        </p:nvCxnSpPr>
        <p:spPr>
          <a:xfrm>
            <a:off x="762000" y="630238"/>
            <a:ext cx="7840663" cy="0"/>
          </a:xfrm>
          <a:prstGeom prst="line">
            <a:avLst/>
          </a:prstGeom>
        </p:spPr>
        <p:style>
          <a:lnRef idx="1">
            <a:schemeClr val="dk1"/>
          </a:lnRef>
          <a:fillRef idx="0">
            <a:schemeClr val="dk1"/>
          </a:fillRef>
          <a:effectRef idx="0">
            <a:schemeClr val="dk1"/>
          </a:effectRef>
          <a:fontRef idx="minor">
            <a:schemeClr val="tx1"/>
          </a:fontRef>
        </p:style>
      </p:cxnSp>
      <p:sp>
        <p:nvSpPr>
          <p:cNvPr id="4" name="L 形 3"/>
          <p:cNvSpPr/>
          <p:nvPr/>
        </p:nvSpPr>
        <p:spPr>
          <a:xfrm rot="13498344">
            <a:off x="400050" y="317500"/>
            <a:ext cx="144463" cy="144463"/>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5" name="L 形 4"/>
          <p:cNvSpPr/>
          <p:nvPr/>
        </p:nvSpPr>
        <p:spPr>
          <a:xfrm rot="13498344">
            <a:off x="534988" y="317500"/>
            <a:ext cx="144462" cy="144463"/>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6" name="L 形 5"/>
          <p:cNvSpPr/>
          <p:nvPr/>
        </p:nvSpPr>
        <p:spPr>
          <a:xfrm rot="13498344">
            <a:off x="265113" y="317500"/>
            <a:ext cx="144462" cy="144463"/>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14342" name="Shape 1794"/>
          <p:cNvSpPr>
            <a:spLocks noChangeArrowheads="1"/>
          </p:cNvSpPr>
          <p:nvPr/>
        </p:nvSpPr>
        <p:spPr bwMode="auto">
          <a:xfrm>
            <a:off x="910995" y="938072"/>
            <a:ext cx="2304430" cy="442913"/>
          </a:xfrm>
          <a:prstGeom prst="roundRect">
            <a:avLst>
              <a:gd name="adj" fmla="val 50000"/>
            </a:avLst>
          </a:prstGeom>
          <a:solidFill>
            <a:schemeClr val="accent1"/>
          </a:solidFill>
          <a:ln w="12700">
            <a:noFill/>
            <a:round/>
            <a:headEnd/>
            <a:tailEnd/>
          </a:ln>
        </p:spPr>
        <p:txBody>
          <a:bodyPr lIns="14288" tIns="14288" rIns="14288" bIns="14288" anchor="ctr"/>
          <a:lstStyle/>
          <a:p>
            <a:endParaRPr lang="zh-CN" altLang="en-US" sz="1300">
              <a:latin typeface="Calibri" pitchFamily="34" charset="0"/>
            </a:endParaRPr>
          </a:p>
        </p:txBody>
      </p:sp>
      <p:sp>
        <p:nvSpPr>
          <p:cNvPr id="14343" name="Text Placeholder 3"/>
          <p:cNvSpPr txBox="1">
            <a:spLocks noChangeArrowheads="1"/>
          </p:cNvSpPr>
          <p:nvPr/>
        </p:nvSpPr>
        <p:spPr bwMode="auto">
          <a:xfrm>
            <a:off x="1115616" y="986948"/>
            <a:ext cx="2714625" cy="306388"/>
          </a:xfrm>
          <a:prstGeom prst="rect">
            <a:avLst/>
          </a:prstGeom>
          <a:noFill/>
          <a:ln w="9525">
            <a:noFill/>
            <a:miter lim="800000"/>
            <a:headEnd/>
            <a:tailEnd/>
          </a:ln>
        </p:spPr>
        <p:txBody>
          <a:bodyPr lIns="0" tIns="0" rIns="0" bIns="0" anchor="ctr"/>
          <a:lstStyle/>
          <a:p>
            <a:r>
              <a:rPr lang="zh-CN" altLang="en-US" sz="1400" b="1" dirty="0">
                <a:solidFill>
                  <a:schemeClr val="bg1"/>
                </a:solidFill>
                <a:latin typeface="微软雅黑" pitchFamily="34" charset="-122"/>
                <a:ea typeface="微软雅黑" pitchFamily="34" charset="-122"/>
              </a:rPr>
              <a:t>国家社会科学基金项目</a:t>
            </a:r>
            <a:endParaRPr lang="en-US" altLang="zh-CN" sz="1400" b="1" dirty="0">
              <a:solidFill>
                <a:schemeClr val="bg1"/>
              </a:solidFill>
              <a:latin typeface="微软雅黑" pitchFamily="34" charset="-122"/>
              <a:ea typeface="微软雅黑" pitchFamily="34" charset="-122"/>
            </a:endParaRPr>
          </a:p>
        </p:txBody>
      </p:sp>
      <p:sp>
        <p:nvSpPr>
          <p:cNvPr id="21" name="圆角矩形 20"/>
          <p:cNvSpPr/>
          <p:nvPr/>
        </p:nvSpPr>
        <p:spPr>
          <a:xfrm>
            <a:off x="1239975" y="2096819"/>
            <a:ext cx="2053331" cy="2079858"/>
          </a:xfrm>
          <a:prstGeom prst="roundRect">
            <a:avLst>
              <a:gd name="adj" fmla="val 0"/>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14345" name="TextBox 21"/>
          <p:cNvSpPr txBox="1">
            <a:spLocks noChangeArrowheads="1"/>
          </p:cNvSpPr>
          <p:nvPr/>
        </p:nvSpPr>
        <p:spPr bwMode="auto">
          <a:xfrm>
            <a:off x="857250" y="1949864"/>
            <a:ext cx="2213694" cy="2909771"/>
          </a:xfrm>
          <a:prstGeom prst="rect">
            <a:avLst/>
          </a:prstGeom>
          <a:noFill/>
          <a:ln w="9525">
            <a:noFill/>
            <a:miter lim="800000"/>
            <a:headEnd/>
            <a:tailEnd/>
          </a:ln>
        </p:spPr>
        <p:txBody>
          <a:bodyPr wrap="square" lIns="0" tIns="0" rIns="0" bIns="0">
            <a:spAutoFit/>
          </a:bodyPr>
          <a:lstStyle/>
          <a:p>
            <a:pPr indent="304800" algn="l">
              <a:lnSpc>
                <a:spcPct val="150000"/>
              </a:lnSpc>
            </a:pPr>
            <a:r>
              <a:rPr lang="zh-CN" altLang="en-US" sz="1400" kern="100" spc="-10" dirty="0">
                <a:effectLst/>
                <a:ea typeface="仿宋_GB2312" panose="02010609030101010101" pitchFamily="49" charset="-122"/>
                <a:cs typeface="仿宋_GB2312" panose="02010609030101010101" pitchFamily="49" charset="-122"/>
              </a:rPr>
              <a:t>国家社会科学基金项目</a:t>
            </a:r>
            <a:r>
              <a:rPr lang="zh-CN" altLang="en-US" sz="1400" kern="100" spc="-10" dirty="0">
                <a:ea typeface="仿宋_GB2312" panose="02010609030101010101" pitchFamily="49" charset="-122"/>
              </a:rPr>
              <a:t>的预算包括：</a:t>
            </a:r>
            <a:r>
              <a:rPr lang="zh-CN" altLang="zh-CN" sz="1400" kern="100" spc="-10" dirty="0">
                <a:ea typeface="仿宋_GB2312" panose="02010609030101010101" pitchFamily="49" charset="-122"/>
              </a:rPr>
              <a:t>资料费</a:t>
            </a:r>
            <a:r>
              <a:rPr lang="zh-CN" altLang="en-US" sz="1400" kern="100" spc="-10" dirty="0">
                <a:ea typeface="仿宋_GB2312" panose="02010609030101010101" pitchFamily="49" charset="-122"/>
              </a:rPr>
              <a:t>、</a:t>
            </a:r>
            <a:r>
              <a:rPr lang="zh-CN" altLang="zh-CN" sz="1400" kern="100" spc="-10" dirty="0">
                <a:ea typeface="仿宋_GB2312" panose="02010609030101010101" pitchFamily="49" charset="-122"/>
              </a:rPr>
              <a:t>数据采集费</a:t>
            </a:r>
            <a:r>
              <a:rPr lang="zh-CN" altLang="en-US" sz="1400" kern="100" spc="-10" dirty="0">
                <a:ea typeface="仿宋_GB2312" panose="02010609030101010101" pitchFamily="49" charset="-122"/>
              </a:rPr>
              <a:t>、</a:t>
            </a:r>
            <a:r>
              <a:rPr lang="zh-CN" altLang="zh-CN" sz="1400" kern="100" spc="-10" dirty="0">
                <a:ea typeface="仿宋_GB2312" panose="02010609030101010101" pitchFamily="49" charset="-122"/>
              </a:rPr>
              <a:t>会议费</a:t>
            </a:r>
            <a:r>
              <a:rPr lang="en-US" altLang="zh-CN" sz="1400" kern="100" spc="-10" dirty="0">
                <a:ea typeface="仿宋_GB2312" panose="02010609030101010101" pitchFamily="49" charset="-122"/>
              </a:rPr>
              <a:t>/</a:t>
            </a:r>
            <a:r>
              <a:rPr lang="zh-CN" altLang="zh-CN" sz="1400" kern="100" spc="-10" dirty="0">
                <a:ea typeface="仿宋_GB2312" panose="02010609030101010101" pitchFamily="49" charset="-122"/>
              </a:rPr>
              <a:t>差旅费</a:t>
            </a:r>
            <a:r>
              <a:rPr lang="en-US" altLang="zh-CN" sz="1400" kern="100" spc="-10" dirty="0">
                <a:ea typeface="仿宋_GB2312" panose="02010609030101010101" pitchFamily="49" charset="-122"/>
              </a:rPr>
              <a:t>/</a:t>
            </a:r>
            <a:r>
              <a:rPr lang="zh-CN" altLang="zh-CN" sz="1400" kern="100" spc="-10" dirty="0">
                <a:ea typeface="仿宋_GB2312" panose="02010609030101010101" pitchFamily="49" charset="-122"/>
              </a:rPr>
              <a:t>国际合作与交流费</a:t>
            </a:r>
            <a:r>
              <a:rPr lang="zh-CN" altLang="en-US" sz="1400" kern="100" spc="-10" dirty="0">
                <a:ea typeface="仿宋_GB2312" panose="02010609030101010101" pitchFamily="49" charset="-122"/>
              </a:rPr>
              <a:t>、</a:t>
            </a:r>
            <a:r>
              <a:rPr lang="zh-CN" altLang="zh-CN" sz="1400" kern="100" spc="-10" dirty="0">
                <a:ea typeface="仿宋_GB2312" panose="02010609030101010101" pitchFamily="49" charset="-122"/>
              </a:rPr>
              <a:t>设备费</a:t>
            </a:r>
            <a:r>
              <a:rPr lang="zh-CN" altLang="en-US" sz="1400" kern="100" spc="-10" dirty="0">
                <a:ea typeface="仿宋_GB2312" panose="02010609030101010101" pitchFamily="49" charset="-122"/>
              </a:rPr>
              <a:t>、</a:t>
            </a:r>
            <a:r>
              <a:rPr lang="zh-CN" altLang="zh-CN" sz="1400" kern="100" spc="-10" dirty="0">
                <a:ea typeface="仿宋_GB2312" panose="02010609030101010101" pitchFamily="49" charset="-122"/>
              </a:rPr>
              <a:t>专家咨询费</a:t>
            </a:r>
            <a:r>
              <a:rPr lang="zh-CN" altLang="en-US" sz="1400" kern="100" spc="-10" dirty="0">
                <a:ea typeface="仿宋_GB2312" panose="02010609030101010101" pitchFamily="49" charset="-122"/>
              </a:rPr>
              <a:t>、</a:t>
            </a:r>
            <a:r>
              <a:rPr lang="zh-CN" altLang="zh-CN" sz="1400" kern="100" spc="-10" dirty="0">
                <a:ea typeface="仿宋_GB2312" panose="02010609030101010101" pitchFamily="49" charset="-122"/>
              </a:rPr>
              <a:t>劳务费</a:t>
            </a:r>
            <a:r>
              <a:rPr lang="zh-CN" altLang="en-US" sz="1400" kern="100" spc="-10" dirty="0">
                <a:ea typeface="仿宋_GB2312" panose="02010609030101010101" pitchFamily="49" charset="-122"/>
              </a:rPr>
              <a:t>、</a:t>
            </a:r>
            <a:r>
              <a:rPr lang="zh-CN" altLang="zh-CN" sz="1400" kern="100" spc="-10" dirty="0">
                <a:ea typeface="仿宋_GB2312" panose="02010609030101010101" pitchFamily="49" charset="-122"/>
              </a:rPr>
              <a:t>印刷出版费</a:t>
            </a:r>
            <a:r>
              <a:rPr lang="zh-CN" altLang="en-US" sz="1400" kern="100" spc="-10" dirty="0">
                <a:ea typeface="仿宋_GB2312" panose="02010609030101010101" pitchFamily="49" charset="-122"/>
              </a:rPr>
              <a:t>、</a:t>
            </a:r>
            <a:r>
              <a:rPr lang="zh-CN" altLang="zh-CN" sz="1400" kern="100" spc="-10" dirty="0">
                <a:ea typeface="仿宋_GB2312" panose="02010609030101010101" pitchFamily="49" charset="-122"/>
              </a:rPr>
              <a:t>其他支出。</a:t>
            </a:r>
          </a:p>
          <a:p>
            <a:pPr indent="401320" algn="just">
              <a:lnSpc>
                <a:spcPct val="150000"/>
              </a:lnSpc>
            </a:pP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a:p>
            <a:pPr indent="401320" algn="just">
              <a:lnSpc>
                <a:spcPct val="150000"/>
              </a:lnSpc>
            </a:pPr>
            <a:endParaRPr lang="zh-CN" altLang="en-US" sz="1100" dirty="0">
              <a:latin typeface="Calibri" pitchFamily="34" charset="0"/>
            </a:endParaRPr>
          </a:p>
          <a:p>
            <a:pPr indent="457200" algn="just">
              <a:lnSpc>
                <a:spcPct val="150000"/>
              </a:lnSpc>
            </a:pPr>
            <a:endParaRPr lang="en-US" altLang="zh-CN" sz="1100" dirty="0">
              <a:latin typeface="Calibri" pitchFamily="34" charset="0"/>
            </a:endParaRPr>
          </a:p>
          <a:p>
            <a:pPr indent="457200" algn="just">
              <a:lnSpc>
                <a:spcPct val="120000"/>
              </a:lnSpc>
            </a:pPr>
            <a:endParaRPr lang="en-US" altLang="zh-CN" sz="1100" dirty="0">
              <a:solidFill>
                <a:srgbClr val="404040"/>
              </a:solidFill>
              <a:latin typeface="微软雅黑" pitchFamily="34" charset="-122"/>
              <a:ea typeface="微软雅黑" pitchFamily="34" charset="-122"/>
            </a:endParaRPr>
          </a:p>
        </p:txBody>
      </p:sp>
      <p:sp>
        <p:nvSpPr>
          <p:cNvPr id="9" name="Shape 1794">
            <a:extLst>
              <a:ext uri="{FF2B5EF4-FFF2-40B4-BE49-F238E27FC236}">
                <a16:creationId xmlns:a16="http://schemas.microsoft.com/office/drawing/2014/main" id="{98A9896F-6F9C-5BAC-4178-92B69D7AAEC4}"/>
              </a:ext>
            </a:extLst>
          </p:cNvPr>
          <p:cNvSpPr>
            <a:spLocks noChangeArrowheads="1"/>
          </p:cNvSpPr>
          <p:nvPr/>
        </p:nvSpPr>
        <p:spPr bwMode="auto">
          <a:xfrm>
            <a:off x="3752616" y="933450"/>
            <a:ext cx="2403560" cy="442913"/>
          </a:xfrm>
          <a:prstGeom prst="roundRect">
            <a:avLst>
              <a:gd name="adj" fmla="val 50000"/>
            </a:avLst>
          </a:prstGeom>
          <a:solidFill>
            <a:schemeClr val="accent1"/>
          </a:solidFill>
          <a:ln w="12700">
            <a:noFill/>
            <a:round/>
            <a:headEnd/>
            <a:tailEnd/>
          </a:ln>
        </p:spPr>
        <p:txBody>
          <a:bodyPr lIns="14288" tIns="14288" rIns="14288" bIns="14288" anchor="ct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zh-CN" altLang="en-US" sz="1300" b="0" i="0" u="none" strike="noStrike" kern="1200" cap="none" spc="0" normalizeH="0" baseline="0" noProof="0">
              <a:ln>
                <a:noFill/>
              </a:ln>
              <a:solidFill>
                <a:prstClr val="black"/>
              </a:solidFill>
              <a:effectLst/>
              <a:uLnTx/>
              <a:uFillTx/>
              <a:latin typeface="Calibri" pitchFamily="34" charset="0"/>
              <a:ea typeface="宋体" pitchFamily="2" charset="-122"/>
              <a:cs typeface="+mn-cs"/>
            </a:endParaRPr>
          </a:p>
        </p:txBody>
      </p:sp>
      <p:sp>
        <p:nvSpPr>
          <p:cNvPr id="7" name="Text Placeholder 3">
            <a:extLst>
              <a:ext uri="{FF2B5EF4-FFF2-40B4-BE49-F238E27FC236}">
                <a16:creationId xmlns:a16="http://schemas.microsoft.com/office/drawing/2014/main" id="{4CD14FD5-F203-2BE1-3911-8C7114A5C28C}"/>
              </a:ext>
            </a:extLst>
          </p:cNvPr>
          <p:cNvSpPr txBox="1">
            <a:spLocks noChangeArrowheads="1"/>
          </p:cNvSpPr>
          <p:nvPr/>
        </p:nvSpPr>
        <p:spPr bwMode="auto">
          <a:xfrm>
            <a:off x="3420046" y="981869"/>
            <a:ext cx="2714625" cy="306388"/>
          </a:xfrm>
          <a:prstGeom prst="rect">
            <a:avLst/>
          </a:prstGeom>
          <a:noFill/>
          <a:ln w="9525">
            <a:noFill/>
            <a:miter lim="800000"/>
            <a:headEnd/>
            <a:tailEnd/>
          </a:ln>
        </p:spPr>
        <p:txBody>
          <a:bodyPr lIns="0" tIns="0" rIns="0" bIns="0" anchor="ctr"/>
          <a:lstStyle/>
          <a:p>
            <a:pPr lvl="1"/>
            <a:r>
              <a:rPr kumimoji="0" lang="zh-CN" altLang="en-US" sz="1400" b="1" i="0" u="none" strike="noStrike" kern="1200" cap="none" spc="0" normalizeH="0" baseline="0" noProof="0" dirty="0">
                <a:ln>
                  <a:noFill/>
                </a:ln>
                <a:solidFill>
                  <a:prstClr val="white"/>
                </a:solidFill>
                <a:effectLst/>
                <a:uLnTx/>
                <a:uFillTx/>
                <a:latin typeface="微软雅黑" pitchFamily="34" charset="-122"/>
                <a:ea typeface="微软雅黑" pitchFamily="34" charset="-122"/>
                <a:cs typeface="+mn-cs"/>
              </a:rPr>
              <a:t>教育部项目（人文社科类）</a:t>
            </a:r>
            <a:endParaRPr kumimoji="0" lang="en-US" altLang="zh-CN" sz="1400" b="1" i="0" u="none" strike="noStrike" kern="1200" cap="none" spc="0" normalizeH="0" baseline="0" noProof="0" dirty="0">
              <a:ln>
                <a:noFill/>
              </a:ln>
              <a:solidFill>
                <a:prstClr val="white"/>
              </a:solidFill>
              <a:effectLst/>
              <a:uLnTx/>
              <a:uFillTx/>
              <a:latin typeface="微软雅黑" pitchFamily="34" charset="-122"/>
              <a:ea typeface="微软雅黑" pitchFamily="34" charset="-122"/>
              <a:cs typeface="+mn-cs"/>
            </a:endParaRPr>
          </a:p>
        </p:txBody>
      </p:sp>
      <p:sp>
        <p:nvSpPr>
          <p:cNvPr id="10" name="文本框 9">
            <a:extLst>
              <a:ext uri="{FF2B5EF4-FFF2-40B4-BE49-F238E27FC236}">
                <a16:creationId xmlns:a16="http://schemas.microsoft.com/office/drawing/2014/main" id="{244AF967-196B-F8BD-16FF-EE64214F81A7}"/>
              </a:ext>
            </a:extLst>
          </p:cNvPr>
          <p:cNvSpPr txBox="1"/>
          <p:nvPr/>
        </p:nvSpPr>
        <p:spPr>
          <a:xfrm>
            <a:off x="3362901" y="1937285"/>
            <a:ext cx="2980351" cy="1869743"/>
          </a:xfrm>
          <a:prstGeom prst="rect">
            <a:avLst/>
          </a:prstGeom>
          <a:noFill/>
        </p:spPr>
        <p:txBody>
          <a:bodyPr wrap="square" rtlCol="0">
            <a:spAutoFit/>
          </a:bodyPr>
          <a:lstStyle/>
          <a:p>
            <a:pPr indent="355600" algn="just">
              <a:lnSpc>
                <a:spcPct val="150000"/>
              </a:lnSpc>
              <a:tabLst>
                <a:tab pos="933450" algn="l"/>
              </a:tabLst>
            </a:pPr>
            <a:r>
              <a:rPr kumimoji="0" lang="zh-CN" altLang="en-US" sz="1400" b="0" i="0" u="none" strike="noStrike" kern="100" cap="none" spc="-10" normalizeH="0" baseline="0" noProof="0" dirty="0">
                <a:ln>
                  <a:noFill/>
                </a:ln>
                <a:solidFill>
                  <a:prstClr val="black"/>
                </a:solidFill>
                <a:effectLst/>
                <a:uLnTx/>
                <a:uFillTx/>
                <a:latin typeface="Arial" pitchFamily="34" charset="0"/>
                <a:ea typeface="仿宋_GB2312" panose="02010609030101010101" pitchFamily="49" charset="-122"/>
                <a:cs typeface="仿宋_GB2312" panose="02010609030101010101" pitchFamily="49" charset="-122"/>
              </a:rPr>
              <a:t>教育部项目（人文社科类）的直接费用包括：</a:t>
            </a:r>
            <a:r>
              <a:rPr lang="zh-CN" altLang="zh-CN" sz="1400" kern="100" spc="-10" dirty="0">
                <a:solidFill>
                  <a:prstClr val="black"/>
                </a:solidFill>
                <a:ea typeface="仿宋_GB2312" panose="02010609030101010101" pitchFamily="49" charset="-122"/>
              </a:rPr>
              <a:t>图书资料费</a:t>
            </a:r>
            <a:r>
              <a:rPr lang="zh-CN" altLang="en-US" sz="1400" kern="100" spc="-10" dirty="0">
                <a:solidFill>
                  <a:prstClr val="black"/>
                </a:solidFill>
                <a:ea typeface="仿宋_GB2312" panose="02010609030101010101" pitchFamily="49" charset="-122"/>
              </a:rPr>
              <a:t>、</a:t>
            </a:r>
            <a:r>
              <a:rPr lang="zh-CN" altLang="zh-CN" sz="1400" kern="100" spc="-10" dirty="0">
                <a:solidFill>
                  <a:prstClr val="black"/>
                </a:solidFill>
                <a:ea typeface="仿宋_GB2312" panose="02010609030101010101" pitchFamily="49" charset="-122"/>
              </a:rPr>
              <a:t>数据采集费</a:t>
            </a:r>
            <a:r>
              <a:rPr lang="zh-CN" altLang="en-US" sz="1400" kern="100" spc="-10" dirty="0">
                <a:solidFill>
                  <a:prstClr val="black"/>
                </a:solidFill>
                <a:ea typeface="仿宋_GB2312" panose="02010609030101010101" pitchFamily="49" charset="-122"/>
              </a:rPr>
              <a:t>、</a:t>
            </a:r>
            <a:r>
              <a:rPr lang="zh-CN" altLang="zh-CN" sz="1400" kern="100" spc="-10" dirty="0">
                <a:solidFill>
                  <a:prstClr val="black"/>
                </a:solidFill>
                <a:ea typeface="仿宋_GB2312" panose="02010609030101010101" pitchFamily="49" charset="-122"/>
              </a:rPr>
              <a:t>调研差旅费</a:t>
            </a:r>
            <a:r>
              <a:rPr lang="zh-CN" altLang="en-US" sz="1400" kern="100" spc="-10" dirty="0">
                <a:solidFill>
                  <a:prstClr val="black"/>
                </a:solidFill>
                <a:ea typeface="仿宋_GB2312" panose="02010609030101010101" pitchFamily="49" charset="-122"/>
              </a:rPr>
              <a:t>、</a:t>
            </a:r>
            <a:r>
              <a:rPr lang="zh-CN" altLang="zh-CN" sz="1400" kern="100" spc="-10" dirty="0">
                <a:solidFill>
                  <a:prstClr val="black"/>
                </a:solidFill>
                <a:ea typeface="仿宋_GB2312" panose="02010609030101010101" pitchFamily="49" charset="-122"/>
              </a:rPr>
              <a:t>设备购置和使用费</a:t>
            </a:r>
            <a:r>
              <a:rPr lang="zh-CN" altLang="en-US" sz="1400" kern="100" spc="-10" dirty="0">
                <a:solidFill>
                  <a:prstClr val="black"/>
                </a:solidFill>
                <a:ea typeface="仿宋_GB2312" panose="02010609030101010101" pitchFamily="49" charset="-122"/>
              </a:rPr>
              <a:t>、</a:t>
            </a:r>
            <a:r>
              <a:rPr lang="zh-CN" altLang="zh-CN" sz="1400" kern="100" spc="-10" dirty="0">
                <a:solidFill>
                  <a:prstClr val="black"/>
                </a:solidFill>
                <a:ea typeface="仿宋_GB2312" panose="02010609030101010101" pitchFamily="49" charset="-122"/>
              </a:rPr>
              <a:t>会议费</a:t>
            </a:r>
            <a:r>
              <a:rPr lang="zh-CN" altLang="en-US" sz="1400" kern="100" spc="-10" dirty="0">
                <a:solidFill>
                  <a:prstClr val="black"/>
                </a:solidFill>
                <a:ea typeface="仿宋_GB2312" panose="02010609030101010101" pitchFamily="49" charset="-122"/>
              </a:rPr>
              <a:t>、</a:t>
            </a:r>
            <a:r>
              <a:rPr lang="zh-CN" altLang="zh-CN" sz="1400" kern="100" spc="-10" dirty="0">
                <a:solidFill>
                  <a:prstClr val="black"/>
                </a:solidFill>
                <a:ea typeface="仿宋_GB2312" panose="02010609030101010101" pitchFamily="49" charset="-122"/>
              </a:rPr>
              <a:t>咨询费</a:t>
            </a:r>
            <a:r>
              <a:rPr lang="zh-CN" altLang="en-US" sz="1400" kern="100" spc="-10" dirty="0">
                <a:solidFill>
                  <a:prstClr val="black"/>
                </a:solidFill>
                <a:ea typeface="仿宋_GB2312" panose="02010609030101010101" pitchFamily="49" charset="-122"/>
              </a:rPr>
              <a:t>、</a:t>
            </a:r>
            <a:r>
              <a:rPr lang="zh-CN" altLang="zh-CN" sz="1400" kern="100" spc="-10" dirty="0">
                <a:solidFill>
                  <a:prstClr val="black"/>
                </a:solidFill>
                <a:ea typeface="仿宋_GB2312" panose="02010609030101010101" pitchFamily="49" charset="-122"/>
              </a:rPr>
              <a:t>劳务费</a:t>
            </a:r>
            <a:r>
              <a:rPr lang="zh-CN" altLang="en-US" sz="1400" kern="100" spc="-10" dirty="0">
                <a:solidFill>
                  <a:prstClr val="black"/>
                </a:solidFill>
                <a:ea typeface="仿宋_GB2312" panose="02010609030101010101" pitchFamily="49" charset="-122"/>
              </a:rPr>
              <a:t>、</a:t>
            </a:r>
            <a:r>
              <a:rPr lang="zh-CN" altLang="zh-CN" sz="1400" kern="100" spc="-10" dirty="0">
                <a:solidFill>
                  <a:prstClr val="black"/>
                </a:solidFill>
                <a:ea typeface="仿宋_GB2312" panose="02010609030101010101" pitchFamily="49" charset="-122"/>
              </a:rPr>
              <a:t>印刷费</a:t>
            </a:r>
            <a:r>
              <a:rPr lang="zh-CN" altLang="en-US" sz="1400" kern="100" spc="-10" dirty="0">
                <a:solidFill>
                  <a:prstClr val="black"/>
                </a:solidFill>
                <a:ea typeface="仿宋_GB2312" panose="02010609030101010101" pitchFamily="49" charset="-122"/>
              </a:rPr>
              <a:t>等</a:t>
            </a:r>
            <a:r>
              <a:rPr lang="zh-CN" altLang="zh-CN" sz="1400" kern="100" spc="-10" dirty="0">
                <a:solidFill>
                  <a:prstClr val="black"/>
                </a:solidFill>
                <a:ea typeface="仿宋_GB2312" panose="02010609030101010101" pitchFamily="49" charset="-122"/>
              </a:rPr>
              <a:t>。</a:t>
            </a:r>
          </a:p>
          <a:p>
            <a:endPar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1" name="圆角矩形 20">
            <a:extLst>
              <a:ext uri="{FF2B5EF4-FFF2-40B4-BE49-F238E27FC236}">
                <a16:creationId xmlns:a16="http://schemas.microsoft.com/office/drawing/2014/main" id="{48A08F91-D9CF-3A2D-6B38-6C3FD96399B2}"/>
              </a:ext>
            </a:extLst>
          </p:cNvPr>
          <p:cNvSpPr/>
          <p:nvPr/>
        </p:nvSpPr>
        <p:spPr>
          <a:xfrm>
            <a:off x="6606040" y="1949864"/>
            <a:ext cx="2053331" cy="2079858"/>
          </a:xfrm>
          <a:prstGeom prst="roundRect">
            <a:avLst>
              <a:gd name="adj" fmla="val 0"/>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12" name="TextBox 21">
            <a:extLst>
              <a:ext uri="{FF2B5EF4-FFF2-40B4-BE49-F238E27FC236}">
                <a16:creationId xmlns:a16="http://schemas.microsoft.com/office/drawing/2014/main" id="{CE05A0D8-AE68-5312-A8B2-10190818BFAC}"/>
              </a:ext>
            </a:extLst>
          </p:cNvPr>
          <p:cNvSpPr txBox="1">
            <a:spLocks noChangeArrowheads="1"/>
          </p:cNvSpPr>
          <p:nvPr/>
        </p:nvSpPr>
        <p:spPr bwMode="auto">
          <a:xfrm>
            <a:off x="6588427" y="1949864"/>
            <a:ext cx="2309085" cy="1897122"/>
          </a:xfrm>
          <a:prstGeom prst="rect">
            <a:avLst/>
          </a:prstGeom>
          <a:noFill/>
          <a:ln w="9525">
            <a:noFill/>
            <a:miter lim="800000"/>
            <a:headEnd/>
            <a:tailEnd/>
          </a:ln>
        </p:spPr>
        <p:txBody>
          <a:bodyPr wrap="square" lIns="0" tIns="0" rIns="0" bIns="0">
            <a:spAutoFit/>
          </a:bodyPr>
          <a:lstStyle/>
          <a:p>
            <a:pPr indent="304800" algn="l">
              <a:lnSpc>
                <a:spcPct val="150000"/>
              </a:lnSpc>
            </a:pPr>
            <a:r>
              <a:rPr lang="zh-CN" altLang="en-US" sz="1400" kern="100" spc="-10" dirty="0">
                <a:effectLst/>
                <a:ea typeface="仿宋_GB2312" panose="02010609030101010101" pitchFamily="49" charset="-122"/>
                <a:cs typeface="仿宋_GB2312" panose="02010609030101010101" pitchFamily="49" charset="-122"/>
              </a:rPr>
              <a:t> 国家社会科学基金项目</a:t>
            </a:r>
            <a:r>
              <a:rPr lang="zh-CN" altLang="en-US" sz="1400" kern="100" spc="-10" dirty="0">
                <a:ea typeface="仿宋_GB2312" panose="02010609030101010101" pitchFamily="49" charset="-122"/>
              </a:rPr>
              <a:t>的预算包括：</a:t>
            </a:r>
            <a:r>
              <a:rPr lang="zh-CN" altLang="zh-CN" sz="1400" kern="100" spc="-10" dirty="0">
                <a:ea typeface="仿宋_GB2312" panose="02010609030101010101" pitchFamily="49" charset="-122"/>
              </a:rPr>
              <a:t>资料费</a:t>
            </a:r>
            <a:r>
              <a:rPr lang="zh-CN" altLang="en-US" sz="1400" kern="100" spc="-10" dirty="0">
                <a:ea typeface="仿宋_GB2312" panose="02010609030101010101" pitchFamily="49" charset="-122"/>
              </a:rPr>
              <a:t>、</a:t>
            </a:r>
            <a:r>
              <a:rPr lang="zh-CN" altLang="zh-CN" sz="1400" kern="100" spc="-10" dirty="0">
                <a:ea typeface="仿宋_GB2312" panose="02010609030101010101" pitchFamily="49" charset="-122"/>
              </a:rPr>
              <a:t>数据采集费</a:t>
            </a:r>
            <a:r>
              <a:rPr lang="zh-CN" altLang="en-US" sz="1400" kern="100" spc="-10" dirty="0">
                <a:ea typeface="仿宋_GB2312" panose="02010609030101010101" pitchFamily="49" charset="-122"/>
              </a:rPr>
              <a:t>、</a:t>
            </a:r>
            <a:r>
              <a:rPr lang="zh-CN" altLang="zh-CN" sz="1400" kern="100" spc="-10" dirty="0">
                <a:ea typeface="仿宋_GB2312" panose="02010609030101010101" pitchFamily="49" charset="-122"/>
              </a:rPr>
              <a:t>会议费</a:t>
            </a:r>
            <a:r>
              <a:rPr lang="en-US" altLang="zh-CN" sz="1400" kern="100" spc="-10" dirty="0">
                <a:ea typeface="仿宋_GB2312" panose="02010609030101010101" pitchFamily="49" charset="-122"/>
              </a:rPr>
              <a:t>/</a:t>
            </a:r>
            <a:r>
              <a:rPr lang="zh-CN" altLang="zh-CN" sz="1400" kern="100" spc="-10" dirty="0">
                <a:ea typeface="仿宋_GB2312" panose="02010609030101010101" pitchFamily="49" charset="-122"/>
              </a:rPr>
              <a:t>差旅费</a:t>
            </a:r>
            <a:r>
              <a:rPr lang="en-US" altLang="zh-CN" sz="1400" kern="100" spc="-10" dirty="0">
                <a:ea typeface="仿宋_GB2312" panose="02010609030101010101" pitchFamily="49" charset="-122"/>
              </a:rPr>
              <a:t>/</a:t>
            </a:r>
            <a:r>
              <a:rPr lang="zh-CN" altLang="zh-CN" sz="1400" kern="100" spc="-10" dirty="0">
                <a:ea typeface="仿宋_GB2312" panose="02010609030101010101" pitchFamily="49" charset="-122"/>
              </a:rPr>
              <a:t>国际合作与交流费</a:t>
            </a:r>
            <a:r>
              <a:rPr lang="zh-CN" altLang="en-US" sz="1400" kern="100" spc="-10" dirty="0">
                <a:ea typeface="仿宋_GB2312" panose="02010609030101010101" pitchFamily="49" charset="-122"/>
              </a:rPr>
              <a:t>、</a:t>
            </a:r>
            <a:r>
              <a:rPr lang="zh-CN" altLang="zh-CN" sz="1400" kern="100" spc="-10" dirty="0">
                <a:ea typeface="仿宋_GB2312" panose="02010609030101010101" pitchFamily="49" charset="-122"/>
              </a:rPr>
              <a:t>设备费</a:t>
            </a:r>
            <a:r>
              <a:rPr lang="zh-CN" altLang="en-US" sz="1400" kern="100" spc="-10" dirty="0">
                <a:ea typeface="仿宋_GB2312" panose="02010609030101010101" pitchFamily="49" charset="-122"/>
              </a:rPr>
              <a:t>、</a:t>
            </a:r>
            <a:r>
              <a:rPr lang="zh-CN" altLang="zh-CN" sz="1400" kern="100" spc="-10" dirty="0">
                <a:ea typeface="仿宋_GB2312" panose="02010609030101010101" pitchFamily="49" charset="-122"/>
              </a:rPr>
              <a:t>专家咨询费</a:t>
            </a:r>
            <a:r>
              <a:rPr lang="zh-CN" altLang="en-US" sz="1400" kern="100" spc="-10" dirty="0">
                <a:ea typeface="仿宋_GB2312" panose="02010609030101010101" pitchFamily="49" charset="-122"/>
              </a:rPr>
              <a:t>、</a:t>
            </a:r>
            <a:r>
              <a:rPr lang="zh-CN" altLang="zh-CN" sz="1400" kern="100" spc="-10" dirty="0">
                <a:ea typeface="仿宋_GB2312" panose="02010609030101010101" pitchFamily="49" charset="-122"/>
              </a:rPr>
              <a:t>劳务费</a:t>
            </a:r>
            <a:r>
              <a:rPr lang="zh-CN" altLang="en-US" sz="1400" kern="100" spc="-10" dirty="0">
                <a:ea typeface="仿宋_GB2312" panose="02010609030101010101" pitchFamily="49" charset="-122"/>
              </a:rPr>
              <a:t>、</a:t>
            </a:r>
            <a:r>
              <a:rPr lang="zh-CN" altLang="zh-CN" sz="1400" kern="100" spc="-10" dirty="0">
                <a:ea typeface="仿宋_GB2312" panose="02010609030101010101" pitchFamily="49" charset="-122"/>
              </a:rPr>
              <a:t>印刷出版费</a:t>
            </a:r>
            <a:r>
              <a:rPr lang="zh-CN" altLang="en-US" sz="1400" kern="100" spc="-10" dirty="0">
                <a:ea typeface="仿宋_GB2312" panose="02010609030101010101" pitchFamily="49" charset="-122"/>
              </a:rPr>
              <a:t>、</a:t>
            </a:r>
            <a:r>
              <a:rPr lang="zh-CN" altLang="zh-CN" sz="1400" kern="100" spc="-10" dirty="0">
                <a:ea typeface="仿宋_GB2312" panose="02010609030101010101" pitchFamily="49" charset="-122"/>
              </a:rPr>
              <a:t>其他支出。</a:t>
            </a:r>
          </a:p>
        </p:txBody>
      </p:sp>
      <p:sp>
        <p:nvSpPr>
          <p:cNvPr id="13" name="Shape 1794">
            <a:extLst>
              <a:ext uri="{FF2B5EF4-FFF2-40B4-BE49-F238E27FC236}">
                <a16:creationId xmlns:a16="http://schemas.microsoft.com/office/drawing/2014/main" id="{3D566F70-83DE-6FD0-F288-C3FBCCD28AC3}"/>
              </a:ext>
            </a:extLst>
          </p:cNvPr>
          <p:cNvSpPr>
            <a:spLocks noChangeArrowheads="1"/>
          </p:cNvSpPr>
          <p:nvPr/>
        </p:nvSpPr>
        <p:spPr bwMode="auto">
          <a:xfrm>
            <a:off x="6446826" y="914644"/>
            <a:ext cx="2592288" cy="442913"/>
          </a:xfrm>
          <a:prstGeom prst="roundRect">
            <a:avLst>
              <a:gd name="adj" fmla="val 50000"/>
            </a:avLst>
          </a:prstGeom>
          <a:solidFill>
            <a:schemeClr val="accent1"/>
          </a:solidFill>
          <a:ln w="12700">
            <a:noFill/>
            <a:round/>
            <a:headEnd/>
            <a:tailEnd/>
          </a:ln>
        </p:spPr>
        <p:txBody>
          <a:bodyPr lIns="14288" tIns="14288" rIns="14288" bIns="14288" anchor="ct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zh-CN" altLang="en-US" sz="1300" b="0" i="0" u="none" strike="noStrike" kern="1200" cap="none" spc="0" normalizeH="0" baseline="0" noProof="0">
              <a:ln>
                <a:noFill/>
              </a:ln>
              <a:solidFill>
                <a:prstClr val="black"/>
              </a:solidFill>
              <a:effectLst/>
              <a:uLnTx/>
              <a:uFillTx/>
              <a:latin typeface="Calibri" pitchFamily="34" charset="0"/>
              <a:ea typeface="宋体" pitchFamily="2" charset="-122"/>
              <a:cs typeface="+mn-cs"/>
            </a:endParaRPr>
          </a:p>
        </p:txBody>
      </p:sp>
      <p:sp>
        <p:nvSpPr>
          <p:cNvPr id="14" name="Text Placeholder 3">
            <a:extLst>
              <a:ext uri="{FF2B5EF4-FFF2-40B4-BE49-F238E27FC236}">
                <a16:creationId xmlns:a16="http://schemas.microsoft.com/office/drawing/2014/main" id="{19004F1F-DA00-8554-6C30-95D7E2C1A0C1}"/>
              </a:ext>
            </a:extLst>
          </p:cNvPr>
          <p:cNvSpPr txBox="1">
            <a:spLocks noChangeArrowheads="1"/>
          </p:cNvSpPr>
          <p:nvPr/>
        </p:nvSpPr>
        <p:spPr bwMode="auto">
          <a:xfrm>
            <a:off x="6156176" y="981869"/>
            <a:ext cx="2714625" cy="306388"/>
          </a:xfrm>
          <a:prstGeom prst="rect">
            <a:avLst/>
          </a:prstGeom>
          <a:noFill/>
          <a:ln w="9525">
            <a:noFill/>
            <a:miter lim="800000"/>
            <a:headEnd/>
            <a:tailEnd/>
          </a:ln>
        </p:spPr>
        <p:txBody>
          <a:bodyPr lIns="0" tIns="0" rIns="0" bIns="0" anchor="ctr"/>
          <a:lstStyle/>
          <a:p>
            <a:pPr lvl="1"/>
            <a:r>
              <a:rPr kumimoji="0" lang="zh-CN" altLang="en-US" sz="1400" b="1" i="0" u="none" strike="noStrike" kern="1200" cap="none" spc="0" normalizeH="0" baseline="0" noProof="0" dirty="0">
                <a:ln>
                  <a:noFill/>
                </a:ln>
                <a:solidFill>
                  <a:prstClr val="white"/>
                </a:solidFill>
                <a:effectLst/>
                <a:uLnTx/>
                <a:uFillTx/>
                <a:latin typeface="微软雅黑" pitchFamily="34" charset="-122"/>
                <a:ea typeface="微软雅黑" pitchFamily="34" charset="-122"/>
                <a:cs typeface="+mn-cs"/>
              </a:rPr>
              <a:t>天津市哲学社科基金项目</a:t>
            </a:r>
            <a:endParaRPr kumimoji="0" lang="en-US" altLang="zh-CN" sz="1400" b="1" i="0" u="none" strike="noStrike" kern="1200" cap="none" spc="0" normalizeH="0" baseline="0" noProof="0" dirty="0">
              <a:ln>
                <a:noFill/>
              </a:ln>
              <a:solidFill>
                <a:prstClr val="white"/>
              </a:solidFill>
              <a:effectLst/>
              <a:uLnTx/>
              <a:uFillTx/>
              <a:latin typeface="微软雅黑" pitchFamily="34" charset="-122"/>
              <a:ea typeface="微软雅黑" pitchFamily="34" charset="-122"/>
              <a:cs typeface="+mn-cs"/>
            </a:endParaRPr>
          </a:p>
        </p:txBody>
      </p:sp>
      <p:sp>
        <p:nvSpPr>
          <p:cNvPr id="15" name="矩形 14">
            <a:extLst>
              <a:ext uri="{FF2B5EF4-FFF2-40B4-BE49-F238E27FC236}">
                <a16:creationId xmlns:a16="http://schemas.microsoft.com/office/drawing/2014/main" id="{07A0AA1E-CA5A-E6F1-C458-F58111FD9913}"/>
              </a:ext>
            </a:extLst>
          </p:cNvPr>
          <p:cNvSpPr/>
          <p:nvPr/>
        </p:nvSpPr>
        <p:spPr>
          <a:xfrm>
            <a:off x="7604839" y="0"/>
            <a:ext cx="1573201" cy="707886"/>
          </a:xfrm>
          <a:prstGeom prst="rect">
            <a:avLst/>
          </a:prstGeom>
          <a:noFill/>
        </p:spPr>
        <p:txBody>
          <a:bodyPr wrap="square" lIns="91440" tIns="45720" rIns="91440" bIns="45720">
            <a:spAutoFit/>
          </a:bodyPr>
          <a:lstStyle/>
          <a:p>
            <a:pPr algn="ctr"/>
            <a:r>
              <a:rPr lang="zh-CN" altLang="en-US" sz="4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旧</a:t>
            </a:r>
            <a:endParaRPr lang="zh-CN" altLang="en-US" sz="4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grpSp>
        <p:nvGrpSpPr>
          <p:cNvPr id="16" name="组合 15">
            <a:extLst>
              <a:ext uri="{FF2B5EF4-FFF2-40B4-BE49-F238E27FC236}">
                <a16:creationId xmlns:a16="http://schemas.microsoft.com/office/drawing/2014/main" id="{3B0E9853-6545-2274-93EF-7BF806BA39D6}"/>
              </a:ext>
            </a:extLst>
          </p:cNvPr>
          <p:cNvGrpSpPr/>
          <p:nvPr/>
        </p:nvGrpSpPr>
        <p:grpSpPr>
          <a:xfrm>
            <a:off x="892328" y="161696"/>
            <a:ext cx="3103608" cy="442913"/>
            <a:chOff x="892328" y="161696"/>
            <a:chExt cx="3103608" cy="442913"/>
          </a:xfrm>
        </p:grpSpPr>
        <p:sp>
          <p:nvSpPr>
            <p:cNvPr id="17" name="Shape 1794">
              <a:extLst>
                <a:ext uri="{FF2B5EF4-FFF2-40B4-BE49-F238E27FC236}">
                  <a16:creationId xmlns:a16="http://schemas.microsoft.com/office/drawing/2014/main" id="{4529B7ED-6846-7C71-76F1-9623B5803450}"/>
                </a:ext>
              </a:extLst>
            </p:cNvPr>
            <p:cNvSpPr>
              <a:spLocks noChangeArrowheads="1"/>
            </p:cNvSpPr>
            <p:nvPr/>
          </p:nvSpPr>
          <p:spPr bwMode="auto">
            <a:xfrm>
              <a:off x="892328" y="161696"/>
              <a:ext cx="3103608" cy="442913"/>
            </a:xfrm>
            <a:prstGeom prst="roundRect">
              <a:avLst>
                <a:gd name="adj" fmla="val 50000"/>
              </a:avLst>
            </a:prstGeom>
            <a:solidFill>
              <a:schemeClr val="accent1"/>
            </a:solidFill>
            <a:ln w="12700">
              <a:noFill/>
              <a:round/>
              <a:headEnd/>
              <a:tailEnd/>
            </a:ln>
          </p:spPr>
          <p:txBody>
            <a:bodyPr lIns="14288" tIns="14288" rIns="14288" bIns="14288" anchor="ctr"/>
            <a:lstStyle/>
            <a:p>
              <a:endParaRPr lang="zh-CN" altLang="en-US" sz="1300">
                <a:latin typeface="Calibri" pitchFamily="34" charset="0"/>
              </a:endParaRPr>
            </a:p>
          </p:txBody>
        </p:sp>
        <p:sp>
          <p:nvSpPr>
            <p:cNvPr id="18" name="TextBox 40">
              <a:extLst>
                <a:ext uri="{FF2B5EF4-FFF2-40B4-BE49-F238E27FC236}">
                  <a16:creationId xmlns:a16="http://schemas.microsoft.com/office/drawing/2014/main" id="{450662B0-2E94-645B-F9C4-07A803C740F1}"/>
                </a:ext>
              </a:extLst>
            </p:cNvPr>
            <p:cNvSpPr txBox="1"/>
            <p:nvPr/>
          </p:nvSpPr>
          <p:spPr bwMode="auto">
            <a:xfrm>
              <a:off x="1000340" y="292679"/>
              <a:ext cx="2887584" cy="221599"/>
            </a:xfrm>
            <a:prstGeom prst="rect">
              <a:avLst/>
            </a:prstGeom>
            <a:noFill/>
          </p:spPr>
          <p:txBody>
            <a:bodyPr wrap="square" lIns="0" tIns="0" rIns="0" bIns="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lnSpc>
                  <a:spcPct val="90000"/>
                </a:lnSpc>
                <a:spcBef>
                  <a:spcPts val="1000"/>
                </a:spcBef>
              </a:pPr>
              <a:r>
                <a:rPr lang="zh-CN" altLang="en-US" sz="1600" b="1" dirty="0">
                  <a:solidFill>
                    <a:schemeClr val="bg1"/>
                  </a:solidFill>
                  <a:latin typeface="微软雅黑" pitchFamily="34" charset="-122"/>
                  <a:ea typeface="微软雅黑" pitchFamily="34" charset="-122"/>
                </a:rPr>
                <a:t>纵向科研经费预算模板</a:t>
              </a:r>
              <a:r>
                <a:rPr lang="en-US" altLang="zh-CN" sz="1600" b="1" dirty="0">
                  <a:solidFill>
                    <a:schemeClr val="bg1"/>
                  </a:solidFill>
                  <a:latin typeface="微软雅黑" pitchFamily="34" charset="-122"/>
                  <a:ea typeface="微软雅黑" pitchFamily="34" charset="-122"/>
                </a:rPr>
                <a:t>-</a:t>
              </a:r>
              <a:r>
                <a:rPr lang="zh-CN" altLang="en-US" sz="1600" b="1" dirty="0">
                  <a:solidFill>
                    <a:schemeClr val="bg1"/>
                  </a:solidFill>
                  <a:latin typeface="微软雅黑" pitchFamily="34" charset="-122"/>
                  <a:ea typeface="微软雅黑" pitchFamily="34" charset="-122"/>
                </a:rPr>
                <a:t>社科类</a:t>
              </a:r>
            </a:p>
          </p:txBody>
        </p:sp>
      </p:grpSp>
    </p:spTree>
    <p:extLst>
      <p:ext uri="{BB962C8B-B14F-4D97-AF65-F5344CB8AC3E}">
        <p14:creationId xmlns:p14="http://schemas.microsoft.com/office/powerpoint/2010/main" val="4201205125"/>
      </p:ext>
    </p:extLst>
  </p:cSld>
  <p:clrMapOvr>
    <a:masterClrMapping/>
  </p:clrMapOvr>
  <p:transition spd="med" advTm="0">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p:nvPr/>
        </p:nvSpPr>
        <p:spPr>
          <a:xfrm>
            <a:off x="857250" y="200025"/>
            <a:ext cx="4722813" cy="379413"/>
          </a:xfrm>
          <a:prstGeom prst="rect">
            <a:avLst/>
          </a:prstGeom>
        </p:spPr>
        <p:txBody>
          <a:bodyPr lIns="0" rIns="0" anchor="ctr"/>
          <a:lstStyle>
            <a:lvl1pPr algn="ctr" defTabSz="914400" rtl="0" eaLnBrk="1" latinLnBrk="0" hangingPunct="1">
              <a:spcBef>
                <a:spcPct val="0"/>
              </a:spcBef>
              <a:buNone/>
              <a:defRPr sz="3000" b="0" kern="1200">
                <a:solidFill>
                  <a:schemeClr val="accent1"/>
                </a:solidFill>
                <a:latin typeface="U.S. 101" pitchFamily="2" charset="0"/>
                <a:ea typeface="Roboto" panose="02000000000000000000" pitchFamily="2" charset="0"/>
                <a:cs typeface="Open Sans Light" panose="020B0306030504020204" pitchFamily="34" charset="0"/>
              </a:defRPr>
            </a:lvl1pPr>
          </a:lstStyle>
          <a:p>
            <a:pPr algn="l" fontAlgn="auto">
              <a:spcAft>
                <a:spcPts val="0"/>
              </a:spcAft>
              <a:buFontTx/>
              <a:buNone/>
              <a:defRPr/>
            </a:pP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cxnSp>
        <p:nvCxnSpPr>
          <p:cNvPr id="3" name="直接连接符 2"/>
          <p:cNvCxnSpPr/>
          <p:nvPr/>
        </p:nvCxnSpPr>
        <p:spPr>
          <a:xfrm>
            <a:off x="762000" y="630238"/>
            <a:ext cx="7840663" cy="0"/>
          </a:xfrm>
          <a:prstGeom prst="line">
            <a:avLst/>
          </a:prstGeom>
        </p:spPr>
        <p:style>
          <a:lnRef idx="1">
            <a:schemeClr val="dk1"/>
          </a:lnRef>
          <a:fillRef idx="0">
            <a:schemeClr val="dk1"/>
          </a:fillRef>
          <a:effectRef idx="0">
            <a:schemeClr val="dk1"/>
          </a:effectRef>
          <a:fontRef idx="minor">
            <a:schemeClr val="tx1"/>
          </a:fontRef>
        </p:style>
      </p:cxnSp>
      <p:sp>
        <p:nvSpPr>
          <p:cNvPr id="4" name="L 形 3"/>
          <p:cNvSpPr/>
          <p:nvPr/>
        </p:nvSpPr>
        <p:spPr>
          <a:xfrm rot="13498344">
            <a:off x="400050" y="317500"/>
            <a:ext cx="144463" cy="144463"/>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5" name="L 形 4"/>
          <p:cNvSpPr/>
          <p:nvPr/>
        </p:nvSpPr>
        <p:spPr>
          <a:xfrm rot="13498344">
            <a:off x="534988" y="317500"/>
            <a:ext cx="144462" cy="144463"/>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6" name="L 形 5"/>
          <p:cNvSpPr/>
          <p:nvPr/>
        </p:nvSpPr>
        <p:spPr>
          <a:xfrm rot="13498344">
            <a:off x="265113" y="317500"/>
            <a:ext cx="144462" cy="144463"/>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14342" name="Shape 1794"/>
          <p:cNvSpPr>
            <a:spLocks noChangeArrowheads="1"/>
          </p:cNvSpPr>
          <p:nvPr/>
        </p:nvSpPr>
        <p:spPr bwMode="auto">
          <a:xfrm>
            <a:off x="815704" y="66123"/>
            <a:ext cx="3180232" cy="442913"/>
          </a:xfrm>
          <a:prstGeom prst="roundRect">
            <a:avLst>
              <a:gd name="adj" fmla="val 50000"/>
            </a:avLst>
          </a:prstGeom>
          <a:solidFill>
            <a:schemeClr val="accent1"/>
          </a:solidFill>
          <a:ln w="12700">
            <a:noFill/>
            <a:round/>
            <a:headEnd/>
            <a:tailEnd/>
          </a:ln>
        </p:spPr>
        <p:txBody>
          <a:bodyPr lIns="14288" tIns="14288" rIns="14288" bIns="14288" anchor="ctr"/>
          <a:lstStyle/>
          <a:p>
            <a:endParaRPr lang="zh-CN" altLang="en-US" sz="1300">
              <a:latin typeface="Calibri" pitchFamily="34" charset="0"/>
            </a:endParaRPr>
          </a:p>
        </p:txBody>
      </p:sp>
      <p:sp>
        <p:nvSpPr>
          <p:cNvPr id="14343" name="Text Placeholder 3"/>
          <p:cNvSpPr txBox="1">
            <a:spLocks noChangeArrowheads="1"/>
          </p:cNvSpPr>
          <p:nvPr/>
        </p:nvSpPr>
        <p:spPr bwMode="auto">
          <a:xfrm>
            <a:off x="942300" y="143321"/>
            <a:ext cx="2714625" cy="306388"/>
          </a:xfrm>
          <a:prstGeom prst="rect">
            <a:avLst/>
          </a:prstGeom>
          <a:noFill/>
          <a:ln w="9525">
            <a:noFill/>
            <a:miter lim="800000"/>
            <a:headEnd/>
            <a:tailEnd/>
          </a:ln>
        </p:spPr>
        <p:txBody>
          <a:bodyPr lIns="0" tIns="0" rIns="0" bIns="0" anchor="ctr"/>
          <a:lstStyle/>
          <a:p>
            <a:endParaRPr lang="en-US" altLang="zh-CN" sz="1400" b="1" dirty="0">
              <a:solidFill>
                <a:schemeClr val="bg1"/>
              </a:solidFill>
              <a:latin typeface="微软雅黑" pitchFamily="34" charset="-122"/>
              <a:ea typeface="微软雅黑" pitchFamily="34" charset="-122"/>
            </a:endParaRPr>
          </a:p>
        </p:txBody>
      </p:sp>
      <p:sp>
        <p:nvSpPr>
          <p:cNvPr id="8" name="矩形 7">
            <a:extLst>
              <a:ext uri="{FF2B5EF4-FFF2-40B4-BE49-F238E27FC236}">
                <a16:creationId xmlns:a16="http://schemas.microsoft.com/office/drawing/2014/main" id="{35BE363C-FBC6-D5F3-4CBC-17A9F5E995E3}"/>
              </a:ext>
            </a:extLst>
          </p:cNvPr>
          <p:cNvSpPr/>
          <p:nvPr/>
        </p:nvSpPr>
        <p:spPr>
          <a:xfrm>
            <a:off x="70649" y="598274"/>
            <a:ext cx="1573201" cy="523220"/>
          </a:xfrm>
          <a:prstGeom prst="rect">
            <a:avLst/>
          </a:prstGeom>
          <a:noFill/>
        </p:spPr>
        <p:txBody>
          <a:bodyPr wrap="square" lIns="91440" tIns="45720" rIns="91440" bIns="45720">
            <a:spAutoFit/>
          </a:bodyPr>
          <a:lstStyle/>
          <a:p>
            <a:pPr algn="ctr"/>
            <a:r>
              <a:rPr lang="zh-CN" altLang="en-US" sz="2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旧</a:t>
            </a:r>
            <a:endParaRPr lang="zh-CN" altLang="en-US" sz="2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graphicFrame>
        <p:nvGraphicFramePr>
          <p:cNvPr id="9" name="表格 8">
            <a:extLst>
              <a:ext uri="{FF2B5EF4-FFF2-40B4-BE49-F238E27FC236}">
                <a16:creationId xmlns:a16="http://schemas.microsoft.com/office/drawing/2014/main" id="{9B2F2921-0499-FBB1-4B31-7BF53C5CADFC}"/>
              </a:ext>
            </a:extLst>
          </p:cNvPr>
          <p:cNvGraphicFramePr>
            <a:graphicFrameLocks noGrp="1"/>
          </p:cNvGraphicFramePr>
          <p:nvPr>
            <p:extLst>
              <p:ext uri="{D42A27DB-BD31-4B8C-83A1-F6EECF244321}">
                <p14:modId xmlns:p14="http://schemas.microsoft.com/office/powerpoint/2010/main" val="3253757430"/>
              </p:ext>
            </p:extLst>
          </p:nvPr>
        </p:nvGraphicFramePr>
        <p:xfrm>
          <a:off x="1403648" y="639891"/>
          <a:ext cx="7488831" cy="4212459"/>
        </p:xfrm>
        <a:graphic>
          <a:graphicData uri="http://schemas.openxmlformats.org/drawingml/2006/table">
            <a:tbl>
              <a:tblPr/>
              <a:tblGrid>
                <a:gridCol w="1933013">
                  <a:extLst>
                    <a:ext uri="{9D8B030D-6E8A-4147-A177-3AD203B41FA5}">
                      <a16:colId xmlns:a16="http://schemas.microsoft.com/office/drawing/2014/main" val="852447542"/>
                    </a:ext>
                  </a:extLst>
                </a:gridCol>
                <a:gridCol w="2777909">
                  <a:extLst>
                    <a:ext uri="{9D8B030D-6E8A-4147-A177-3AD203B41FA5}">
                      <a16:colId xmlns:a16="http://schemas.microsoft.com/office/drawing/2014/main" val="2711317192"/>
                    </a:ext>
                  </a:extLst>
                </a:gridCol>
                <a:gridCol w="2777909">
                  <a:extLst>
                    <a:ext uri="{9D8B030D-6E8A-4147-A177-3AD203B41FA5}">
                      <a16:colId xmlns:a16="http://schemas.microsoft.com/office/drawing/2014/main" val="2759464271"/>
                    </a:ext>
                  </a:extLst>
                </a:gridCol>
              </a:tblGrid>
              <a:tr h="151387">
                <a:tc>
                  <a:txBody>
                    <a:bodyPr/>
                    <a:lstStyle/>
                    <a:p>
                      <a:pPr algn="ctr" fontAlgn="ctr"/>
                      <a:r>
                        <a:rPr lang="zh-CN" altLang="en-US" sz="1000" b="1" i="0" u="none" strike="noStrike" dirty="0">
                          <a:solidFill>
                            <a:srgbClr val="000000"/>
                          </a:solidFill>
                          <a:effectLst/>
                          <a:latin typeface="宋体" panose="02010600030101010101" pitchFamily="2" charset="-122"/>
                          <a:ea typeface="宋体" panose="02010600030101010101" pitchFamily="2" charset="-122"/>
                        </a:rPr>
                        <a:t>额度控制名称</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dirty="0">
                          <a:solidFill>
                            <a:srgbClr val="000000"/>
                          </a:solidFill>
                          <a:effectLst/>
                          <a:latin typeface="宋体" panose="02010600030101010101" pitchFamily="2" charset="-122"/>
                          <a:ea typeface="宋体" panose="02010600030101010101" pitchFamily="2" charset="-122"/>
                        </a:rPr>
                        <a:t>对应经济分类</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dirty="0">
                          <a:solidFill>
                            <a:srgbClr val="000000"/>
                          </a:solidFill>
                          <a:effectLst/>
                          <a:latin typeface="宋体" panose="02010600030101010101" pitchFamily="2" charset="-122"/>
                          <a:ea typeface="宋体" panose="02010600030101010101" pitchFamily="2" charset="-122"/>
                        </a:rPr>
                        <a:t>报销内容</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7187596"/>
                  </a:ext>
                </a:extLst>
              </a:tr>
              <a:tr h="151387">
                <a:tc rowSpan="2">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资料费</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1000" b="1" i="0" u="none" strike="noStrike">
                          <a:solidFill>
                            <a:srgbClr val="000000"/>
                          </a:solidFill>
                          <a:effectLst/>
                          <a:latin typeface="宋体" panose="02010600030101010101" pitchFamily="2" charset="-122"/>
                          <a:ea typeface="宋体" panose="02010600030101010101" pitchFamily="2" charset="-122"/>
                        </a:rPr>
                        <a:t>3020102/</a:t>
                      </a:r>
                      <a:r>
                        <a:rPr lang="zh-CN" altLang="en-US" sz="1000" b="1" i="0" u="none" strike="noStrike">
                          <a:solidFill>
                            <a:srgbClr val="000000"/>
                          </a:solidFill>
                          <a:effectLst/>
                          <a:latin typeface="宋体" panose="02010600030101010101" pitchFamily="2" charset="-122"/>
                          <a:ea typeface="宋体" panose="02010600030101010101" pitchFamily="2" charset="-122"/>
                        </a:rPr>
                        <a:t>书报杂志</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　</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2277958"/>
                  </a:ext>
                </a:extLst>
              </a:tr>
              <a:tr h="151387">
                <a:tc vMerge="1">
                  <a:txBody>
                    <a:bodyPr/>
                    <a:lstStyle/>
                    <a:p>
                      <a:endParaRPr lang="zh-CN" altLang="en-US"/>
                    </a:p>
                  </a:txBody>
                  <a:tcPr/>
                </a:tc>
                <a:tc>
                  <a:txBody>
                    <a:bodyPr/>
                    <a:lstStyle/>
                    <a:p>
                      <a:pPr algn="l" fontAlgn="ctr"/>
                      <a:r>
                        <a:rPr lang="en-US" altLang="zh-CN" sz="1000" b="1" i="0" u="none" strike="noStrike">
                          <a:solidFill>
                            <a:srgbClr val="000000"/>
                          </a:solidFill>
                          <a:effectLst/>
                          <a:latin typeface="宋体" panose="02010600030101010101" pitchFamily="2" charset="-122"/>
                          <a:ea typeface="宋体" panose="02010600030101010101" pitchFamily="2" charset="-122"/>
                        </a:rPr>
                        <a:t>3029999030104/</a:t>
                      </a:r>
                      <a:r>
                        <a:rPr lang="zh-CN" altLang="en-US" sz="1000" b="1" i="0" u="none" strike="noStrike">
                          <a:solidFill>
                            <a:srgbClr val="000000"/>
                          </a:solidFill>
                          <a:effectLst/>
                          <a:latin typeface="宋体" panose="02010600030101010101" pitchFamily="2" charset="-122"/>
                          <a:ea typeface="宋体" panose="02010600030101010101" pitchFamily="2" charset="-122"/>
                        </a:rPr>
                        <a:t>信息查新费用</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文献检索费等</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4006166"/>
                  </a:ext>
                </a:extLst>
              </a:tr>
              <a:tr h="151387">
                <a:tc rowSpan="5">
                  <a:txBody>
                    <a:bodyPr/>
                    <a:lstStyle/>
                    <a:p>
                      <a:pPr algn="ctr" fontAlgn="ctr"/>
                      <a:r>
                        <a:rPr lang="zh-CN" altLang="en-US" sz="1000" b="1" i="0" u="none" strike="noStrike" dirty="0">
                          <a:solidFill>
                            <a:srgbClr val="000000"/>
                          </a:solidFill>
                          <a:effectLst/>
                          <a:latin typeface="宋体" panose="02010600030101010101" pitchFamily="2" charset="-122"/>
                          <a:ea typeface="宋体" panose="02010600030101010101" pitchFamily="2" charset="-122"/>
                        </a:rPr>
                        <a:t>数据采集费</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1000" b="1" i="0" u="none" strike="noStrike">
                          <a:solidFill>
                            <a:srgbClr val="000000"/>
                          </a:solidFill>
                          <a:effectLst/>
                          <a:latin typeface="宋体" panose="02010600030101010101" pitchFamily="2" charset="-122"/>
                          <a:ea typeface="宋体" panose="02010600030101010101" pitchFamily="2" charset="-122"/>
                        </a:rPr>
                        <a:t>3023999/</a:t>
                      </a:r>
                      <a:r>
                        <a:rPr lang="zh-CN" altLang="en-US" sz="1000" b="1" i="0" u="none" strike="noStrike">
                          <a:solidFill>
                            <a:srgbClr val="000000"/>
                          </a:solidFill>
                          <a:effectLst/>
                          <a:latin typeface="宋体" panose="02010600030101010101" pitchFamily="2" charset="-122"/>
                          <a:ea typeface="宋体" panose="02010600030101010101" pitchFamily="2" charset="-122"/>
                        </a:rPr>
                        <a:t>其他交通费</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　</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3320273"/>
                  </a:ext>
                </a:extLst>
              </a:tr>
              <a:tr h="298895">
                <a:tc vMerge="1">
                  <a:txBody>
                    <a:bodyPr/>
                    <a:lstStyle/>
                    <a:p>
                      <a:endParaRPr lang="zh-CN" altLang="en-US"/>
                    </a:p>
                  </a:txBody>
                  <a:tcPr/>
                </a:tc>
                <a:tc>
                  <a:txBody>
                    <a:bodyPr/>
                    <a:lstStyle/>
                    <a:p>
                      <a:pPr algn="l" fontAlgn="ctr"/>
                      <a:r>
                        <a:rPr lang="en-US" altLang="zh-CN" sz="1000" b="1" i="0" u="none" strike="noStrike">
                          <a:solidFill>
                            <a:srgbClr val="FF0000"/>
                          </a:solidFill>
                          <a:effectLst/>
                          <a:latin typeface="宋体" panose="02010600030101010101" pitchFamily="2" charset="-122"/>
                          <a:ea typeface="宋体" panose="02010600030101010101" pitchFamily="2" charset="-122"/>
                        </a:rPr>
                        <a:t>30299990311/</a:t>
                      </a:r>
                      <a:r>
                        <a:rPr lang="zh-CN" altLang="en-US" sz="1000" b="1" i="0" u="none" strike="noStrike">
                          <a:solidFill>
                            <a:srgbClr val="FF0000"/>
                          </a:solidFill>
                          <a:effectLst/>
                          <a:latin typeface="宋体" panose="02010600030101010101" pitchFamily="2" charset="-122"/>
                          <a:ea typeface="宋体" panose="02010600030101010101" pitchFamily="2" charset="-122"/>
                        </a:rPr>
                        <a:t>数据采集费</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dirty="0">
                          <a:solidFill>
                            <a:schemeClr val="tx1"/>
                          </a:solidFill>
                          <a:effectLst/>
                          <a:latin typeface="宋体" panose="02010600030101010101" pitchFamily="2" charset="-122"/>
                          <a:ea typeface="宋体" panose="02010600030101010101" pitchFamily="2" charset="-122"/>
                        </a:rPr>
                        <a:t>指在项目研究过程中发生</a:t>
                      </a:r>
                      <a:r>
                        <a:rPr lang="zh-CN" altLang="en-US" sz="1000" b="1" i="0" u="none" strike="noStrike" dirty="0">
                          <a:solidFill>
                            <a:srgbClr val="FF0000"/>
                          </a:solidFill>
                          <a:effectLst/>
                          <a:latin typeface="宋体" panose="02010600030101010101" pitchFamily="2" charset="-122"/>
                          <a:ea typeface="宋体" panose="02010600030101010101" pitchFamily="2" charset="-122"/>
                        </a:rPr>
                        <a:t>的调查、访谈、数据购买、数据分析及相应技术服务购买等支出的费用。</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1820192"/>
                  </a:ext>
                </a:extLst>
              </a:tr>
              <a:tr h="151387">
                <a:tc vMerge="1">
                  <a:txBody>
                    <a:bodyPr/>
                    <a:lstStyle/>
                    <a:p>
                      <a:endParaRPr lang="zh-CN" altLang="en-US"/>
                    </a:p>
                  </a:txBody>
                  <a:tcPr/>
                </a:tc>
                <a:tc>
                  <a:txBody>
                    <a:bodyPr/>
                    <a:lstStyle/>
                    <a:p>
                      <a:pPr algn="l" fontAlgn="ctr"/>
                      <a:r>
                        <a:rPr lang="en-US" altLang="zh-CN" sz="1000" b="1" i="0" u="none" strike="noStrike">
                          <a:solidFill>
                            <a:srgbClr val="000000"/>
                          </a:solidFill>
                          <a:effectLst/>
                          <a:latin typeface="宋体" panose="02010600030101010101" pitchFamily="2" charset="-122"/>
                          <a:ea typeface="宋体" panose="02010600030101010101" pitchFamily="2" charset="-122"/>
                        </a:rPr>
                        <a:t>3023903/</a:t>
                      </a:r>
                      <a:r>
                        <a:rPr lang="zh-CN" altLang="en-US" sz="1000" b="1" i="0" u="none" strike="noStrike">
                          <a:solidFill>
                            <a:srgbClr val="000000"/>
                          </a:solidFill>
                          <a:effectLst/>
                          <a:latin typeface="宋体" panose="02010600030101010101" pitchFamily="2" charset="-122"/>
                          <a:ea typeface="宋体" panose="02010600030101010101" pitchFamily="2" charset="-122"/>
                        </a:rPr>
                        <a:t>出租车费用</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　</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3408397"/>
                  </a:ext>
                </a:extLst>
              </a:tr>
              <a:tr h="151387">
                <a:tc vMerge="1">
                  <a:txBody>
                    <a:bodyPr/>
                    <a:lstStyle/>
                    <a:p>
                      <a:endParaRPr lang="zh-CN" altLang="en-US"/>
                    </a:p>
                  </a:txBody>
                  <a:tcPr/>
                </a:tc>
                <a:tc>
                  <a:txBody>
                    <a:bodyPr/>
                    <a:lstStyle/>
                    <a:p>
                      <a:pPr algn="l" fontAlgn="ctr"/>
                      <a:r>
                        <a:rPr lang="en-US" altLang="zh-CN" sz="1000" b="1" i="0" u="none" strike="noStrike">
                          <a:solidFill>
                            <a:srgbClr val="000000"/>
                          </a:solidFill>
                          <a:effectLst/>
                          <a:latin typeface="宋体" panose="02010600030101010101" pitchFamily="2" charset="-122"/>
                          <a:ea typeface="宋体" panose="02010600030101010101" pitchFamily="2" charset="-122"/>
                        </a:rPr>
                        <a:t>30207/</a:t>
                      </a:r>
                      <a:r>
                        <a:rPr lang="zh-CN" altLang="en-US" sz="1000" b="1" i="0" u="none" strike="noStrike">
                          <a:solidFill>
                            <a:srgbClr val="000000"/>
                          </a:solidFill>
                          <a:effectLst/>
                          <a:latin typeface="宋体" panose="02010600030101010101" pitchFamily="2" charset="-122"/>
                          <a:ea typeface="宋体" panose="02010600030101010101" pitchFamily="2" charset="-122"/>
                        </a:rPr>
                        <a:t>邮电费</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　</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7465056"/>
                  </a:ext>
                </a:extLst>
              </a:tr>
              <a:tr h="151387">
                <a:tc vMerge="1">
                  <a:txBody>
                    <a:bodyPr/>
                    <a:lstStyle/>
                    <a:p>
                      <a:endParaRPr lang="zh-CN" altLang="en-US"/>
                    </a:p>
                  </a:txBody>
                  <a:tcPr/>
                </a:tc>
                <a:tc>
                  <a:txBody>
                    <a:bodyPr/>
                    <a:lstStyle/>
                    <a:p>
                      <a:pPr algn="l" fontAlgn="ctr"/>
                      <a:r>
                        <a:rPr lang="en-US" altLang="zh-CN" sz="1000" b="1" i="0" u="none" strike="noStrike">
                          <a:solidFill>
                            <a:srgbClr val="000000"/>
                          </a:solidFill>
                          <a:effectLst/>
                          <a:latin typeface="宋体" panose="02010600030101010101" pitchFamily="2" charset="-122"/>
                          <a:ea typeface="宋体" panose="02010600030101010101" pitchFamily="2" charset="-122"/>
                        </a:rPr>
                        <a:t>3023902/</a:t>
                      </a:r>
                      <a:r>
                        <a:rPr lang="zh-CN" altLang="en-US" sz="1000" b="1" i="0" u="none" strike="noStrike">
                          <a:solidFill>
                            <a:srgbClr val="000000"/>
                          </a:solidFill>
                          <a:effectLst/>
                          <a:latin typeface="宋体" panose="02010600030101010101" pitchFamily="2" charset="-122"/>
                          <a:ea typeface="宋体" panose="02010600030101010101" pitchFamily="2" charset="-122"/>
                        </a:rPr>
                        <a:t>租车费用</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　</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8373208"/>
                  </a:ext>
                </a:extLst>
              </a:tr>
              <a:tr h="151387">
                <a:tc rowSpan="5">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会议费</a:t>
                      </a:r>
                      <a:r>
                        <a:rPr lang="en-US" altLang="zh-CN" sz="1000" b="1" i="0" u="none" strike="noStrike">
                          <a:solidFill>
                            <a:srgbClr val="000000"/>
                          </a:solidFill>
                          <a:effectLst/>
                          <a:latin typeface="宋体" panose="02010600030101010101" pitchFamily="2" charset="-122"/>
                          <a:ea typeface="宋体" panose="02010600030101010101" pitchFamily="2" charset="-122"/>
                        </a:rPr>
                        <a:t>/</a:t>
                      </a:r>
                      <a:r>
                        <a:rPr lang="zh-CN" altLang="en-US" sz="1000" b="1" i="0" u="none" strike="noStrike">
                          <a:solidFill>
                            <a:srgbClr val="000000"/>
                          </a:solidFill>
                          <a:effectLst/>
                          <a:latin typeface="宋体" panose="02010600030101010101" pitchFamily="2" charset="-122"/>
                          <a:ea typeface="宋体" panose="02010600030101010101" pitchFamily="2" charset="-122"/>
                        </a:rPr>
                        <a:t>差旅费</a:t>
                      </a:r>
                      <a:r>
                        <a:rPr lang="en-US" altLang="zh-CN" sz="1000" b="1" i="0" u="none" strike="noStrike">
                          <a:solidFill>
                            <a:srgbClr val="000000"/>
                          </a:solidFill>
                          <a:effectLst/>
                          <a:latin typeface="宋体" panose="02010600030101010101" pitchFamily="2" charset="-122"/>
                          <a:ea typeface="宋体" panose="02010600030101010101" pitchFamily="2" charset="-122"/>
                        </a:rPr>
                        <a:t>/</a:t>
                      </a:r>
                      <a:r>
                        <a:rPr lang="zh-CN" altLang="en-US" sz="1000" b="1" i="0" u="none" strike="noStrike">
                          <a:solidFill>
                            <a:srgbClr val="000000"/>
                          </a:solidFill>
                          <a:effectLst/>
                          <a:latin typeface="宋体" panose="02010600030101010101" pitchFamily="2" charset="-122"/>
                          <a:ea typeface="宋体" panose="02010600030101010101" pitchFamily="2" charset="-122"/>
                        </a:rPr>
                        <a:t>国际合作与交流费</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1000" b="1" i="0" u="none" strike="noStrike">
                          <a:solidFill>
                            <a:srgbClr val="000000"/>
                          </a:solidFill>
                          <a:effectLst/>
                          <a:latin typeface="宋体" panose="02010600030101010101" pitchFamily="2" charset="-122"/>
                          <a:ea typeface="宋体" panose="02010600030101010101" pitchFamily="2" charset="-122"/>
                        </a:rPr>
                        <a:t>30215/</a:t>
                      </a:r>
                      <a:r>
                        <a:rPr lang="zh-CN" altLang="en-US" sz="1000" b="1" i="0" u="none" strike="noStrike">
                          <a:solidFill>
                            <a:srgbClr val="000000"/>
                          </a:solidFill>
                          <a:effectLst/>
                          <a:latin typeface="宋体" panose="02010600030101010101" pitchFamily="2" charset="-122"/>
                          <a:ea typeface="宋体" panose="02010600030101010101" pitchFamily="2" charset="-122"/>
                        </a:rPr>
                        <a:t>会议费</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　</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7598116"/>
                  </a:ext>
                </a:extLst>
              </a:tr>
              <a:tr h="151387">
                <a:tc vMerge="1">
                  <a:txBody>
                    <a:bodyPr/>
                    <a:lstStyle/>
                    <a:p>
                      <a:endParaRPr lang="zh-CN" altLang="en-US"/>
                    </a:p>
                  </a:txBody>
                  <a:tcPr>
                    <a:lnT w="6350" cap="flat" cmpd="sng" algn="ctr">
                      <a:solidFill>
                        <a:srgbClr val="000000"/>
                      </a:solidFill>
                      <a:prstDash val="solid"/>
                      <a:round/>
                      <a:headEnd type="none" w="med" len="med"/>
                      <a:tailEnd type="none" w="med" len="med"/>
                    </a:lnT>
                  </a:tcPr>
                </a:tc>
                <a:tc>
                  <a:txBody>
                    <a:bodyPr/>
                    <a:lstStyle/>
                    <a:p>
                      <a:pPr algn="l" fontAlgn="ctr"/>
                      <a:r>
                        <a:rPr lang="en-US" altLang="zh-CN" sz="1000" b="1" i="0" u="none" strike="noStrike">
                          <a:solidFill>
                            <a:srgbClr val="000000"/>
                          </a:solidFill>
                          <a:effectLst/>
                          <a:latin typeface="宋体" panose="02010600030101010101" pitchFamily="2" charset="-122"/>
                          <a:ea typeface="宋体" panose="02010600030101010101" pitchFamily="2" charset="-122"/>
                        </a:rPr>
                        <a:t>30211/</a:t>
                      </a:r>
                      <a:r>
                        <a:rPr lang="zh-CN" altLang="en-US" sz="1000" b="1" i="0" u="none" strike="noStrike">
                          <a:solidFill>
                            <a:srgbClr val="000000"/>
                          </a:solidFill>
                          <a:effectLst/>
                          <a:latin typeface="宋体" panose="02010600030101010101" pitchFamily="2" charset="-122"/>
                          <a:ea typeface="宋体" panose="02010600030101010101" pitchFamily="2" charset="-122"/>
                        </a:rPr>
                        <a:t>差旅费</a:t>
                      </a:r>
                    </a:p>
                  </a:txBody>
                  <a:tcPr marL="4007" marR="4007" marT="4007"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dirty="0">
                          <a:solidFill>
                            <a:srgbClr val="000000"/>
                          </a:solidFill>
                          <a:effectLst/>
                          <a:latin typeface="宋体" panose="02010600030101010101" pitchFamily="2" charset="-122"/>
                          <a:ea typeface="宋体" panose="02010600030101010101" pitchFamily="2" charset="-122"/>
                        </a:rPr>
                        <a:t>　</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397149"/>
                  </a:ext>
                </a:extLst>
              </a:tr>
              <a:tr h="151387">
                <a:tc vMerge="1">
                  <a:txBody>
                    <a:bodyPr/>
                    <a:lstStyle/>
                    <a:p>
                      <a:endParaRPr lang="zh-CN" altLang="en-US"/>
                    </a:p>
                  </a:txBody>
                  <a:tcPr/>
                </a:tc>
                <a:tc>
                  <a:txBody>
                    <a:bodyPr/>
                    <a:lstStyle/>
                    <a:p>
                      <a:pPr algn="l" fontAlgn="ctr"/>
                      <a:r>
                        <a:rPr lang="en-US" altLang="zh-CN" sz="1000" b="1" i="0" u="none" strike="noStrike">
                          <a:solidFill>
                            <a:srgbClr val="000000"/>
                          </a:solidFill>
                          <a:effectLst/>
                          <a:latin typeface="宋体" panose="02010600030101010101" pitchFamily="2" charset="-122"/>
                          <a:ea typeface="宋体" panose="02010600030101010101" pitchFamily="2" charset="-122"/>
                        </a:rPr>
                        <a:t>30299990302/</a:t>
                      </a:r>
                      <a:r>
                        <a:rPr lang="zh-CN" altLang="en-US" sz="1000" b="1" i="0" u="none" strike="noStrike">
                          <a:solidFill>
                            <a:srgbClr val="000000"/>
                          </a:solidFill>
                          <a:effectLst/>
                          <a:latin typeface="宋体" panose="02010600030101010101" pitchFamily="2" charset="-122"/>
                          <a:ea typeface="宋体" panose="02010600030101010101" pitchFamily="2" charset="-122"/>
                        </a:rPr>
                        <a:t>会务费</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　</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1297718"/>
                  </a:ext>
                </a:extLst>
              </a:tr>
              <a:tr h="151387">
                <a:tc vMerge="1">
                  <a:txBody>
                    <a:bodyPr/>
                    <a:lstStyle/>
                    <a:p>
                      <a:endParaRPr lang="zh-CN" altLang="en-US"/>
                    </a:p>
                  </a:txBody>
                  <a:tcPr/>
                </a:tc>
                <a:tc>
                  <a:txBody>
                    <a:bodyPr/>
                    <a:lstStyle/>
                    <a:p>
                      <a:pPr algn="l" fontAlgn="ctr"/>
                      <a:r>
                        <a:rPr lang="en-US" altLang="zh-CN" sz="1000" b="1" i="0" u="none" strike="noStrike">
                          <a:solidFill>
                            <a:srgbClr val="000000"/>
                          </a:solidFill>
                          <a:effectLst/>
                          <a:latin typeface="宋体" panose="02010600030101010101" pitchFamily="2" charset="-122"/>
                          <a:ea typeface="宋体" panose="02010600030101010101" pitchFamily="2" charset="-122"/>
                        </a:rPr>
                        <a:t>30239/</a:t>
                      </a:r>
                      <a:r>
                        <a:rPr lang="zh-CN" altLang="en-US" sz="1000" b="1" i="0" u="none" strike="noStrike">
                          <a:solidFill>
                            <a:srgbClr val="000000"/>
                          </a:solidFill>
                          <a:effectLst/>
                          <a:latin typeface="宋体" panose="02010600030101010101" pitchFamily="2" charset="-122"/>
                          <a:ea typeface="宋体" panose="02010600030101010101" pitchFamily="2" charset="-122"/>
                        </a:rPr>
                        <a:t>其他交通费用</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　</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2274168"/>
                  </a:ext>
                </a:extLst>
              </a:tr>
              <a:tr h="151387">
                <a:tc vMerge="1">
                  <a:txBody>
                    <a:bodyPr/>
                    <a:lstStyle/>
                    <a:p>
                      <a:endParaRPr lang="zh-CN" altLang="en-US"/>
                    </a:p>
                  </a:txBody>
                  <a:tcPr/>
                </a:tc>
                <a:tc>
                  <a:txBody>
                    <a:bodyPr/>
                    <a:lstStyle/>
                    <a:p>
                      <a:pPr algn="l" fontAlgn="ctr"/>
                      <a:r>
                        <a:rPr lang="en-US" altLang="zh-CN" sz="1000" b="1" i="0" u="none" strike="noStrike">
                          <a:solidFill>
                            <a:srgbClr val="000000"/>
                          </a:solidFill>
                          <a:effectLst/>
                          <a:latin typeface="宋体" panose="02010600030101010101" pitchFamily="2" charset="-122"/>
                          <a:ea typeface="宋体" panose="02010600030101010101" pitchFamily="2" charset="-122"/>
                        </a:rPr>
                        <a:t>3021602/</a:t>
                      </a:r>
                      <a:r>
                        <a:rPr lang="zh-CN" altLang="en-US" sz="1000" b="1" i="0" u="none" strike="noStrike">
                          <a:solidFill>
                            <a:srgbClr val="000000"/>
                          </a:solidFill>
                          <a:effectLst/>
                          <a:latin typeface="宋体" panose="02010600030101010101" pitchFamily="2" charset="-122"/>
                          <a:ea typeface="宋体" panose="02010600030101010101" pitchFamily="2" charset="-122"/>
                        </a:rPr>
                        <a:t>参加培训费</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　</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4603298"/>
                  </a:ext>
                </a:extLst>
              </a:tr>
              <a:tr h="151387">
                <a:tc rowSpan="4">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设备费</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1000" b="1" i="0" u="none" strike="noStrike">
                          <a:solidFill>
                            <a:srgbClr val="000000"/>
                          </a:solidFill>
                          <a:effectLst/>
                          <a:latin typeface="宋体" panose="02010600030101010101" pitchFamily="2" charset="-122"/>
                          <a:ea typeface="宋体" panose="02010600030101010101" pitchFamily="2" charset="-122"/>
                        </a:rPr>
                        <a:t>30213/</a:t>
                      </a:r>
                      <a:r>
                        <a:rPr lang="zh-CN" altLang="en-US" sz="1000" b="1" i="0" u="none" strike="noStrike">
                          <a:solidFill>
                            <a:srgbClr val="000000"/>
                          </a:solidFill>
                          <a:effectLst/>
                          <a:latin typeface="宋体" panose="02010600030101010101" pitchFamily="2" charset="-122"/>
                          <a:ea typeface="宋体" panose="02010600030101010101" pitchFamily="2" charset="-122"/>
                        </a:rPr>
                        <a:t>维修（护</a:t>
                      </a:r>
                      <a:r>
                        <a:rPr lang="en-US" altLang="zh-CN" sz="1000" b="1" i="0" u="none" strike="noStrike">
                          <a:solidFill>
                            <a:srgbClr val="000000"/>
                          </a:solidFill>
                          <a:effectLst/>
                          <a:latin typeface="宋体" panose="02010600030101010101" pitchFamily="2" charset="-122"/>
                          <a:ea typeface="宋体" panose="02010600030101010101" pitchFamily="2" charset="-122"/>
                        </a:rPr>
                        <a:t>)</a:t>
                      </a:r>
                      <a:r>
                        <a:rPr lang="zh-CN" altLang="en-US" sz="1000" b="1" i="0" u="none" strike="noStrike">
                          <a:solidFill>
                            <a:srgbClr val="000000"/>
                          </a:solidFill>
                          <a:effectLst/>
                          <a:latin typeface="宋体" panose="02010600030101010101" pitchFamily="2" charset="-122"/>
                          <a:ea typeface="宋体" panose="02010600030101010101" pitchFamily="2" charset="-122"/>
                        </a:rPr>
                        <a:t>费用</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zh-CN" altLang="en-US" sz="1000" b="1" i="0" u="none" strike="noStrike" dirty="0">
                          <a:solidFill>
                            <a:schemeClr val="tx1"/>
                          </a:solidFill>
                          <a:effectLst/>
                          <a:latin typeface="宋体" panose="02010600030101010101" pitchFamily="2" charset="-122"/>
                          <a:ea typeface="宋体" panose="02010600030101010101" pitchFamily="2" charset="-122"/>
                        </a:rPr>
                        <a:t>指在项目研究过程中</a:t>
                      </a:r>
                      <a:r>
                        <a:rPr lang="zh-CN" altLang="en-US" sz="1000" b="1" i="0" u="none" strike="noStrike" kern="1200" dirty="0">
                          <a:solidFill>
                            <a:schemeClr val="tx1"/>
                          </a:solidFill>
                          <a:effectLst/>
                          <a:latin typeface="宋体" panose="02010600030101010101" pitchFamily="2" charset="-122"/>
                          <a:ea typeface="宋体" panose="02010600030101010101" pitchFamily="2" charset="-122"/>
                          <a:cs typeface="+mn-cs"/>
                        </a:rPr>
                        <a:t>购置设备和设备耗材、升级维护现有设备以及租用外单位设备而发生的费用</a:t>
                      </a:r>
                      <a:r>
                        <a:rPr lang="zh-CN" altLang="en-US" sz="1000" b="1" i="0" u="none" strike="noStrike" dirty="0">
                          <a:solidFill>
                            <a:srgbClr val="FF0000"/>
                          </a:solidFill>
                          <a:effectLst/>
                          <a:latin typeface="宋体" panose="02010600030101010101" pitchFamily="2" charset="-122"/>
                          <a:ea typeface="宋体" panose="02010600030101010101" pitchFamily="2" charset="-122"/>
                        </a:rPr>
                        <a:t>（</a:t>
                      </a:r>
                      <a:r>
                        <a:rPr lang="zh-CN" altLang="en-US" sz="1000" b="1" i="0" u="none" strike="noStrike" dirty="0">
                          <a:solidFill>
                            <a:srgbClr val="FF0000"/>
                          </a:solidFill>
                          <a:effectLst/>
                          <a:latin typeface="宋体" panose="02010600030101010101" pitchFamily="2" charset="-122"/>
                          <a:ea typeface="+mn-ea"/>
                        </a:rPr>
                        <a:t>不含办公设备</a:t>
                      </a:r>
                      <a:r>
                        <a:rPr lang="zh-CN" altLang="en-US" sz="1000" b="1" i="0" u="none" strike="noStrike" dirty="0">
                          <a:solidFill>
                            <a:srgbClr val="FF0000"/>
                          </a:solidFill>
                          <a:effectLst/>
                          <a:latin typeface="宋体" panose="02010600030101010101" pitchFamily="2" charset="-122"/>
                          <a:ea typeface="宋体" panose="02010600030101010101" pitchFamily="2" charset="-122"/>
                        </a:rPr>
                        <a:t>）。</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1477148"/>
                  </a:ext>
                </a:extLst>
              </a:tr>
              <a:tr h="151387">
                <a:tc vMerge="1">
                  <a:txBody>
                    <a:bodyPr/>
                    <a:lstStyle/>
                    <a:p>
                      <a:endParaRPr lang="zh-CN" altLang="en-US"/>
                    </a:p>
                  </a:txBody>
                  <a:tcPr/>
                </a:tc>
                <a:tc>
                  <a:txBody>
                    <a:bodyPr/>
                    <a:lstStyle/>
                    <a:p>
                      <a:pPr algn="l" fontAlgn="ctr"/>
                      <a:r>
                        <a:rPr lang="en-US" altLang="zh-CN" sz="1000" b="1" i="0" u="none" strike="noStrike">
                          <a:solidFill>
                            <a:srgbClr val="000000"/>
                          </a:solidFill>
                          <a:effectLst/>
                          <a:latin typeface="宋体" panose="02010600030101010101" pitchFamily="2" charset="-122"/>
                          <a:ea typeface="宋体" panose="02010600030101010101" pitchFamily="2" charset="-122"/>
                        </a:rPr>
                        <a:t>3021404/</a:t>
                      </a:r>
                      <a:r>
                        <a:rPr lang="zh-CN" altLang="en-US" sz="1000" b="1" i="0" u="none" strike="noStrike">
                          <a:solidFill>
                            <a:srgbClr val="000000"/>
                          </a:solidFill>
                          <a:effectLst/>
                          <a:latin typeface="宋体" panose="02010600030101010101" pitchFamily="2" charset="-122"/>
                          <a:ea typeface="宋体" panose="02010600030101010101" pitchFamily="2" charset="-122"/>
                        </a:rPr>
                        <a:t>设备租赁费</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extLst>
                  <a:ext uri="{0D108BD9-81ED-4DB2-BD59-A6C34878D82A}">
                    <a16:rowId xmlns:a16="http://schemas.microsoft.com/office/drawing/2014/main" val="2562346806"/>
                  </a:ext>
                </a:extLst>
              </a:tr>
              <a:tr h="151387">
                <a:tc vMerge="1">
                  <a:txBody>
                    <a:bodyPr/>
                    <a:lstStyle/>
                    <a:p>
                      <a:endParaRPr lang="zh-CN" altLang="en-US"/>
                    </a:p>
                  </a:txBody>
                  <a:tcPr/>
                </a:tc>
                <a:tc>
                  <a:txBody>
                    <a:bodyPr/>
                    <a:lstStyle/>
                    <a:p>
                      <a:pPr algn="l" fontAlgn="ctr"/>
                      <a:r>
                        <a:rPr lang="en-US" altLang="zh-CN" sz="1000" b="1" i="0" u="none" strike="noStrike" dirty="0">
                          <a:solidFill>
                            <a:srgbClr val="FF0000"/>
                          </a:solidFill>
                          <a:effectLst/>
                          <a:latin typeface="宋体" panose="02010600030101010101" pitchFamily="2" charset="-122"/>
                          <a:ea typeface="宋体" panose="02010600030101010101" pitchFamily="2" charset="-122"/>
                        </a:rPr>
                        <a:t>3021801/</a:t>
                      </a:r>
                      <a:r>
                        <a:rPr lang="zh-CN" altLang="en-US" sz="1000" b="1" i="0" u="none" strike="noStrike" dirty="0">
                          <a:solidFill>
                            <a:srgbClr val="FF0000"/>
                          </a:solidFill>
                          <a:effectLst/>
                          <a:latin typeface="宋体" panose="02010600030101010101" pitchFamily="2" charset="-122"/>
                          <a:ea typeface="宋体" panose="02010600030101010101" pitchFamily="2" charset="-122"/>
                        </a:rPr>
                        <a:t>计算机网络系统耗材</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extLst>
                  <a:ext uri="{0D108BD9-81ED-4DB2-BD59-A6C34878D82A}">
                    <a16:rowId xmlns:a16="http://schemas.microsoft.com/office/drawing/2014/main" val="1594624198"/>
                  </a:ext>
                </a:extLst>
              </a:tr>
              <a:tr h="151387">
                <a:tc vMerge="1">
                  <a:txBody>
                    <a:bodyPr/>
                    <a:lstStyle/>
                    <a:p>
                      <a:endParaRPr lang="zh-CN" altLang="en-US"/>
                    </a:p>
                  </a:txBody>
                  <a:tcPr>
                    <a:lnT w="6350" cap="flat" cmpd="sng" algn="ctr">
                      <a:solidFill>
                        <a:srgbClr val="000000"/>
                      </a:solidFill>
                      <a:prstDash val="solid"/>
                      <a:round/>
                      <a:headEnd type="none" w="med" len="med"/>
                      <a:tailEnd type="none" w="med" len="med"/>
                    </a:lnT>
                  </a:tcPr>
                </a:tc>
                <a:tc>
                  <a:txBody>
                    <a:bodyPr/>
                    <a:lstStyle/>
                    <a:p>
                      <a:pPr algn="l" fontAlgn="ctr"/>
                      <a:r>
                        <a:rPr lang="en-US" altLang="zh-CN" sz="1000" b="1" i="0" u="none" strike="noStrike" dirty="0">
                          <a:solidFill>
                            <a:srgbClr val="000000"/>
                          </a:solidFill>
                          <a:effectLst/>
                          <a:latin typeface="宋体" panose="02010600030101010101" pitchFamily="2" charset="-122"/>
                          <a:ea typeface="宋体" panose="02010600030101010101" pitchFamily="2" charset="-122"/>
                        </a:rPr>
                        <a:t>31003/</a:t>
                      </a:r>
                      <a:r>
                        <a:rPr lang="zh-CN" altLang="en-US" sz="1000" b="1" i="0" u="none" strike="noStrike" dirty="0">
                          <a:solidFill>
                            <a:srgbClr val="000000"/>
                          </a:solidFill>
                          <a:effectLst/>
                          <a:latin typeface="宋体" panose="02010600030101010101" pitchFamily="2" charset="-122"/>
                          <a:ea typeface="宋体" panose="02010600030101010101" pitchFamily="2" charset="-122"/>
                        </a:rPr>
                        <a:t>专用设备购置</a:t>
                      </a:r>
                    </a:p>
                  </a:txBody>
                  <a:tcPr marL="4007" marR="4007" marT="4007"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2678769919"/>
                  </a:ext>
                </a:extLst>
              </a:tr>
              <a:tr h="151387">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专家咨询费</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1000" b="1" i="0" u="none" strike="noStrike">
                          <a:solidFill>
                            <a:srgbClr val="000000"/>
                          </a:solidFill>
                          <a:effectLst/>
                          <a:latin typeface="宋体" panose="02010600030101010101" pitchFamily="2" charset="-122"/>
                          <a:ea typeface="宋体" panose="02010600030101010101" pitchFamily="2" charset="-122"/>
                        </a:rPr>
                        <a:t>30203/</a:t>
                      </a:r>
                      <a:r>
                        <a:rPr lang="zh-CN" altLang="en-US" sz="1000" b="1" i="0" u="none" strike="noStrike">
                          <a:solidFill>
                            <a:srgbClr val="000000"/>
                          </a:solidFill>
                          <a:effectLst/>
                          <a:latin typeface="宋体" panose="02010600030101010101" pitchFamily="2" charset="-122"/>
                          <a:ea typeface="宋体" panose="02010600030101010101" pitchFamily="2" charset="-122"/>
                        </a:rPr>
                        <a:t>咨询费</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　</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1810706"/>
                  </a:ext>
                </a:extLst>
              </a:tr>
              <a:tr h="151387">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劳务费</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1000" b="1" i="0" u="none" strike="noStrike" dirty="0">
                          <a:solidFill>
                            <a:srgbClr val="000000"/>
                          </a:solidFill>
                          <a:effectLst/>
                          <a:latin typeface="宋体" panose="02010600030101010101" pitchFamily="2" charset="-122"/>
                          <a:ea typeface="宋体" panose="02010600030101010101" pitchFamily="2" charset="-122"/>
                        </a:rPr>
                        <a:t>30226/</a:t>
                      </a:r>
                      <a:r>
                        <a:rPr lang="zh-CN" altLang="en-US" sz="1000" b="1" i="0" u="none" strike="noStrike" dirty="0">
                          <a:solidFill>
                            <a:srgbClr val="000000"/>
                          </a:solidFill>
                          <a:effectLst/>
                          <a:latin typeface="宋体" panose="02010600030101010101" pitchFamily="2" charset="-122"/>
                          <a:ea typeface="宋体" panose="02010600030101010101" pitchFamily="2" charset="-122"/>
                        </a:rPr>
                        <a:t>劳务费</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　</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9597313"/>
                  </a:ext>
                </a:extLst>
              </a:tr>
              <a:tr h="151387">
                <a:tc rowSpan="2">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印刷费</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1000" b="1" i="0" u="none" strike="noStrike" dirty="0">
                          <a:solidFill>
                            <a:srgbClr val="000000"/>
                          </a:solidFill>
                          <a:effectLst/>
                          <a:latin typeface="宋体" panose="02010600030101010101" pitchFamily="2" charset="-122"/>
                          <a:ea typeface="宋体" panose="02010600030101010101" pitchFamily="2" charset="-122"/>
                        </a:rPr>
                        <a:t>30202/</a:t>
                      </a:r>
                      <a:r>
                        <a:rPr lang="zh-CN" altLang="en-US" sz="1000" b="1" i="0" u="none" strike="noStrike" dirty="0">
                          <a:solidFill>
                            <a:srgbClr val="000000"/>
                          </a:solidFill>
                          <a:effectLst/>
                          <a:latin typeface="宋体" panose="02010600030101010101" pitchFamily="2" charset="-122"/>
                          <a:ea typeface="宋体" panose="02010600030101010101" pitchFamily="2" charset="-122"/>
                        </a:rPr>
                        <a:t>印刷费</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　</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0004656"/>
                  </a:ext>
                </a:extLst>
              </a:tr>
              <a:tr h="151387">
                <a:tc vMerge="1">
                  <a:txBody>
                    <a:bodyPr/>
                    <a:lstStyle/>
                    <a:p>
                      <a:endParaRPr lang="zh-CN" altLang="en-US"/>
                    </a:p>
                  </a:txBody>
                  <a:tcPr/>
                </a:tc>
                <a:tc>
                  <a:txBody>
                    <a:bodyPr/>
                    <a:lstStyle/>
                    <a:p>
                      <a:pPr algn="l" fontAlgn="ctr"/>
                      <a:r>
                        <a:rPr lang="en-US" altLang="zh-CN" sz="1000" b="1" i="0" u="none" strike="noStrike" kern="1200" dirty="0">
                          <a:solidFill>
                            <a:srgbClr val="000000"/>
                          </a:solidFill>
                          <a:effectLst/>
                          <a:latin typeface="宋体" panose="02010600030101010101" pitchFamily="2" charset="-122"/>
                          <a:ea typeface="宋体" panose="02010600030101010101" pitchFamily="2" charset="-122"/>
                          <a:cs typeface="+mn-cs"/>
                        </a:rPr>
                        <a:t>30299990301/</a:t>
                      </a:r>
                      <a:r>
                        <a:rPr lang="zh-CN" altLang="en-US" sz="1000" b="1" i="0" u="none" strike="noStrike" kern="1200" dirty="0">
                          <a:solidFill>
                            <a:srgbClr val="000000"/>
                          </a:solidFill>
                          <a:effectLst/>
                          <a:latin typeface="宋体" panose="02010600030101010101" pitchFamily="2" charset="-122"/>
                          <a:ea typeface="宋体" panose="02010600030101010101" pitchFamily="2" charset="-122"/>
                          <a:cs typeface="+mn-cs"/>
                        </a:rPr>
                        <a:t>文献出版知识产权费</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dirty="0">
                          <a:solidFill>
                            <a:srgbClr val="000000"/>
                          </a:solidFill>
                          <a:effectLst/>
                          <a:latin typeface="宋体" panose="02010600030101010101" pitchFamily="2" charset="-122"/>
                          <a:ea typeface="宋体" panose="02010600030101010101" pitchFamily="2" charset="-122"/>
                        </a:rPr>
                        <a:t>　</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5679027"/>
                  </a:ext>
                </a:extLst>
              </a:tr>
              <a:tr h="151387">
                <a:tc rowSpan="2">
                  <a:txBody>
                    <a:bodyPr/>
                    <a:lstStyle/>
                    <a:p>
                      <a:pPr algn="ctr" fontAlgn="ctr"/>
                      <a:r>
                        <a:rPr lang="zh-CN" altLang="en-US" sz="1000" b="1" i="0" u="none" strike="noStrike" dirty="0">
                          <a:solidFill>
                            <a:srgbClr val="000000"/>
                          </a:solidFill>
                          <a:effectLst/>
                          <a:latin typeface="宋体" panose="02010600030101010101" pitchFamily="2" charset="-122"/>
                          <a:ea typeface="宋体" panose="02010600030101010101" pitchFamily="2" charset="-122"/>
                        </a:rPr>
                        <a:t>管理费</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1000" b="1" i="0" u="none" strike="noStrike" dirty="0">
                          <a:solidFill>
                            <a:srgbClr val="000000"/>
                          </a:solidFill>
                          <a:effectLst/>
                          <a:latin typeface="宋体" panose="02010600030101010101" pitchFamily="2" charset="-122"/>
                          <a:ea typeface="宋体" panose="02010600030101010101" pitchFamily="2" charset="-122"/>
                        </a:rPr>
                        <a:t>30204/</a:t>
                      </a:r>
                      <a:r>
                        <a:rPr lang="zh-CN" altLang="en-US" sz="1000" b="1" i="0" u="none" strike="noStrike" dirty="0">
                          <a:solidFill>
                            <a:srgbClr val="000000"/>
                          </a:solidFill>
                          <a:effectLst/>
                          <a:latin typeface="宋体" panose="02010600030101010101" pitchFamily="2" charset="-122"/>
                          <a:ea typeface="宋体" panose="02010600030101010101" pitchFamily="2" charset="-122"/>
                        </a:rPr>
                        <a:t>手续费</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dirty="0">
                          <a:solidFill>
                            <a:srgbClr val="000000"/>
                          </a:solidFill>
                          <a:effectLst/>
                          <a:latin typeface="宋体" panose="02010600030101010101" pitchFamily="2" charset="-122"/>
                          <a:ea typeface="宋体" panose="02010600030101010101" pitchFamily="2" charset="-122"/>
                        </a:rPr>
                        <a:t>　</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295608"/>
                  </a:ext>
                </a:extLst>
              </a:tr>
              <a:tr h="151387">
                <a:tc vMerge="1">
                  <a:txBody>
                    <a:bodyPr/>
                    <a:lstStyle/>
                    <a:p>
                      <a:endParaRPr lang="zh-CN" altLang="en-US"/>
                    </a:p>
                  </a:txBody>
                  <a:tcPr/>
                </a:tc>
                <a:tc>
                  <a:txBody>
                    <a:bodyPr/>
                    <a:lstStyle/>
                    <a:p>
                      <a:pPr algn="l" fontAlgn="ctr"/>
                      <a:r>
                        <a:rPr lang="en-US" altLang="zh-CN" sz="1000" b="1" i="0" u="none" strike="noStrike" dirty="0">
                          <a:solidFill>
                            <a:srgbClr val="000000"/>
                          </a:solidFill>
                          <a:effectLst/>
                          <a:latin typeface="宋体" panose="02010600030101010101" pitchFamily="2" charset="-122"/>
                          <a:ea typeface="+mn-ea"/>
                        </a:rPr>
                        <a:t>30299990402/</a:t>
                      </a:r>
                      <a:r>
                        <a:rPr lang="zh-CN" altLang="en-US" sz="1000" b="1" i="0" u="none" strike="noStrike" dirty="0">
                          <a:solidFill>
                            <a:srgbClr val="000000"/>
                          </a:solidFill>
                          <a:effectLst/>
                          <a:latin typeface="宋体" panose="02010600030101010101" pitchFamily="2" charset="-122"/>
                          <a:ea typeface="+mn-ea"/>
                        </a:rPr>
                        <a:t>纵向科研间接经费</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　</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9917140"/>
                  </a:ext>
                </a:extLst>
              </a:tr>
              <a:tr h="462698">
                <a:tc>
                  <a:txBody>
                    <a:bodyPr/>
                    <a:lstStyle/>
                    <a:p>
                      <a:pPr algn="ctr" fontAlgn="ctr"/>
                      <a:r>
                        <a:rPr lang="zh-CN" altLang="en-US" sz="1000" b="1" i="0" u="none" strike="noStrike" dirty="0">
                          <a:solidFill>
                            <a:srgbClr val="000000"/>
                          </a:solidFill>
                          <a:effectLst/>
                          <a:latin typeface="宋体" panose="02010600030101010101" pitchFamily="2" charset="-122"/>
                          <a:ea typeface="宋体" panose="02010600030101010101" pitchFamily="2" charset="-122"/>
                        </a:rPr>
                        <a:t>其他</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1000" b="1" i="0" u="none" strike="noStrike" dirty="0">
                          <a:solidFill>
                            <a:schemeClr val="tx1"/>
                          </a:solidFill>
                          <a:effectLst/>
                          <a:latin typeface="宋体" panose="02010600030101010101" pitchFamily="2" charset="-122"/>
                          <a:ea typeface="宋体" panose="02010600030101010101" pitchFamily="2" charset="-122"/>
                        </a:rPr>
                        <a:t>——</a:t>
                      </a:r>
                      <a:endParaRPr lang="zh-CN" altLang="en-US" sz="1000" b="1" i="0" u="none" strike="noStrike" dirty="0">
                        <a:solidFill>
                          <a:schemeClr val="tx1"/>
                        </a:solidFill>
                        <a:effectLst/>
                        <a:latin typeface="宋体" panose="02010600030101010101" pitchFamily="2" charset="-122"/>
                        <a:ea typeface="宋体" panose="02010600030101010101" pitchFamily="2" charset="-122"/>
                      </a:endParaRP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dirty="0">
                          <a:solidFill>
                            <a:schemeClr val="tx1"/>
                          </a:solidFill>
                          <a:effectLst/>
                          <a:latin typeface="宋体" panose="02010600030101010101" pitchFamily="2" charset="-122"/>
                          <a:ea typeface="宋体" panose="02010600030101010101" pitchFamily="2" charset="-122"/>
                        </a:rPr>
                        <a:t>项目研究过程中发生的除上述费用之外的其他支出，</a:t>
                      </a:r>
                      <a:r>
                        <a:rPr lang="zh-CN" altLang="en-US" sz="1000" b="1" i="0" u="none" strike="noStrike" dirty="0">
                          <a:solidFill>
                            <a:srgbClr val="FF0000"/>
                          </a:solidFill>
                          <a:effectLst/>
                          <a:latin typeface="宋体" panose="02010600030101010101" pitchFamily="2" charset="-122"/>
                          <a:ea typeface="宋体" panose="02010600030101010101" pitchFamily="2" charset="-122"/>
                        </a:rPr>
                        <a:t>应当在编制预算时单独列示，单独核定。</a:t>
                      </a:r>
                      <a:r>
                        <a:rPr lang="zh-CN" altLang="en-US" sz="1000" b="1" i="0" u="none" strike="noStrike" dirty="0">
                          <a:solidFill>
                            <a:srgbClr val="000000"/>
                          </a:solidFill>
                          <a:effectLst/>
                          <a:latin typeface="宋体" panose="02010600030101010101" pitchFamily="2" charset="-122"/>
                          <a:ea typeface="宋体" panose="02010600030101010101" pitchFamily="2" charset="-122"/>
                        </a:rPr>
                        <a:t>　</a:t>
                      </a:r>
                    </a:p>
                  </a:txBody>
                  <a:tcPr marL="4007" marR="4007" marT="40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1568154"/>
                  </a:ext>
                </a:extLst>
              </a:tr>
            </a:tbl>
          </a:graphicData>
        </a:graphic>
      </p:graphicFrame>
      <p:sp>
        <p:nvSpPr>
          <p:cNvPr id="7" name="TextBox 40">
            <a:extLst>
              <a:ext uri="{FF2B5EF4-FFF2-40B4-BE49-F238E27FC236}">
                <a16:creationId xmlns:a16="http://schemas.microsoft.com/office/drawing/2014/main" id="{91473BC9-8305-7335-F201-9C77FED66F60}"/>
              </a:ext>
            </a:extLst>
          </p:cNvPr>
          <p:cNvSpPr txBox="1"/>
          <p:nvPr/>
        </p:nvSpPr>
        <p:spPr bwMode="auto">
          <a:xfrm>
            <a:off x="981205" y="232936"/>
            <a:ext cx="2887584" cy="221599"/>
          </a:xfrm>
          <a:prstGeom prst="rect">
            <a:avLst/>
          </a:prstGeom>
          <a:noFill/>
        </p:spPr>
        <p:txBody>
          <a:bodyPr wrap="square" lIns="0" tIns="0" rIns="0" bIns="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lnSpc>
                <a:spcPct val="90000"/>
              </a:lnSpc>
              <a:spcBef>
                <a:spcPts val="1000"/>
              </a:spcBef>
            </a:pPr>
            <a:r>
              <a:rPr lang="zh-CN" altLang="en-US" sz="1600" b="1" dirty="0">
                <a:solidFill>
                  <a:schemeClr val="bg1"/>
                </a:solidFill>
                <a:latin typeface="微软雅黑" pitchFamily="34" charset="-122"/>
                <a:ea typeface="微软雅黑" pitchFamily="34" charset="-122"/>
              </a:rPr>
              <a:t>纵向科研经费预算模板</a:t>
            </a:r>
            <a:r>
              <a:rPr lang="en-US" altLang="zh-CN" sz="1600" b="1" dirty="0">
                <a:solidFill>
                  <a:schemeClr val="bg1"/>
                </a:solidFill>
                <a:latin typeface="微软雅黑" pitchFamily="34" charset="-122"/>
                <a:ea typeface="微软雅黑" pitchFamily="34" charset="-122"/>
              </a:rPr>
              <a:t>-</a:t>
            </a:r>
            <a:r>
              <a:rPr lang="zh-CN" altLang="en-US" sz="1600" b="1" dirty="0">
                <a:solidFill>
                  <a:schemeClr val="bg1"/>
                </a:solidFill>
                <a:latin typeface="微软雅黑" pitchFamily="34" charset="-122"/>
                <a:ea typeface="微软雅黑" pitchFamily="34" charset="-122"/>
              </a:rPr>
              <a:t>社科类</a:t>
            </a:r>
          </a:p>
        </p:txBody>
      </p:sp>
    </p:spTree>
    <p:extLst>
      <p:ext uri="{BB962C8B-B14F-4D97-AF65-F5344CB8AC3E}">
        <p14:creationId xmlns:p14="http://schemas.microsoft.com/office/powerpoint/2010/main" val="2415012704"/>
      </p:ext>
    </p:extLst>
  </p:cSld>
  <p:clrMapOvr>
    <a:masterClrMapping/>
  </p:clrMapOvr>
  <p:transition spd="med" advTm="0">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p:nvPr/>
        </p:nvSpPr>
        <p:spPr>
          <a:xfrm>
            <a:off x="857250" y="200025"/>
            <a:ext cx="4722813" cy="379413"/>
          </a:xfrm>
          <a:prstGeom prst="rect">
            <a:avLst/>
          </a:prstGeom>
        </p:spPr>
        <p:txBody>
          <a:bodyPr lIns="0" rIns="0" anchor="ctr"/>
          <a:lstStyle>
            <a:lvl1pPr algn="ctr" defTabSz="914400" rtl="0" eaLnBrk="1" latinLnBrk="0" hangingPunct="1">
              <a:spcBef>
                <a:spcPct val="0"/>
              </a:spcBef>
              <a:buNone/>
              <a:defRPr sz="3000" b="0" kern="1200">
                <a:solidFill>
                  <a:schemeClr val="accent1"/>
                </a:solidFill>
                <a:latin typeface="U.S. 101" pitchFamily="2" charset="0"/>
                <a:ea typeface="Roboto" panose="02000000000000000000" pitchFamily="2" charset="0"/>
                <a:cs typeface="Open Sans Light" panose="020B0306030504020204" pitchFamily="34" charset="0"/>
              </a:defRPr>
            </a:lvl1pPr>
          </a:lstStyle>
          <a:p>
            <a:pPr algn="l" fontAlgn="auto">
              <a:spcAft>
                <a:spcPts val="0"/>
              </a:spcAft>
              <a:buFontTx/>
              <a:buNone/>
              <a:defRPr/>
            </a:pPr>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科研经费预算模板分类总体情况</a:t>
            </a: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cxnSp>
        <p:nvCxnSpPr>
          <p:cNvPr id="3" name="直接连接符 2"/>
          <p:cNvCxnSpPr/>
          <p:nvPr/>
        </p:nvCxnSpPr>
        <p:spPr>
          <a:xfrm>
            <a:off x="762000" y="630238"/>
            <a:ext cx="7840663" cy="0"/>
          </a:xfrm>
          <a:prstGeom prst="line">
            <a:avLst/>
          </a:prstGeom>
        </p:spPr>
        <p:style>
          <a:lnRef idx="1">
            <a:schemeClr val="dk1"/>
          </a:lnRef>
          <a:fillRef idx="0">
            <a:schemeClr val="dk1"/>
          </a:fillRef>
          <a:effectRef idx="0">
            <a:schemeClr val="dk1"/>
          </a:effectRef>
          <a:fontRef idx="minor">
            <a:schemeClr val="tx1"/>
          </a:fontRef>
        </p:style>
      </p:cxnSp>
      <p:sp>
        <p:nvSpPr>
          <p:cNvPr id="4" name="L 形 3"/>
          <p:cNvSpPr/>
          <p:nvPr/>
        </p:nvSpPr>
        <p:spPr>
          <a:xfrm rot="13498344">
            <a:off x="400050" y="317500"/>
            <a:ext cx="144463" cy="144463"/>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5" name="L 形 4"/>
          <p:cNvSpPr/>
          <p:nvPr/>
        </p:nvSpPr>
        <p:spPr>
          <a:xfrm rot="13498344">
            <a:off x="534988" y="317500"/>
            <a:ext cx="144462" cy="144463"/>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6" name="L 形 5"/>
          <p:cNvSpPr/>
          <p:nvPr/>
        </p:nvSpPr>
        <p:spPr>
          <a:xfrm rot="13498344">
            <a:off x="265113" y="317500"/>
            <a:ext cx="144462" cy="144463"/>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54" name="圆角矩形 53"/>
          <p:cNvSpPr/>
          <p:nvPr/>
        </p:nvSpPr>
        <p:spPr>
          <a:xfrm>
            <a:off x="898525" y="960438"/>
            <a:ext cx="7346950" cy="3556000"/>
          </a:xfrm>
          <a:prstGeom prst="roundRect">
            <a:avLst>
              <a:gd name="adj" fmla="val 0"/>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63" name="矩形 93"/>
          <p:cNvSpPr/>
          <p:nvPr/>
        </p:nvSpPr>
        <p:spPr>
          <a:xfrm>
            <a:off x="862013" y="915988"/>
            <a:ext cx="287337" cy="287337"/>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64" name="矩形 93"/>
          <p:cNvSpPr/>
          <p:nvPr/>
        </p:nvSpPr>
        <p:spPr>
          <a:xfrm rot="10800000">
            <a:off x="8027988" y="4300538"/>
            <a:ext cx="288925" cy="287337"/>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7" name="Shape 1794">
            <a:extLst>
              <a:ext uri="{FF2B5EF4-FFF2-40B4-BE49-F238E27FC236}">
                <a16:creationId xmlns:a16="http://schemas.microsoft.com/office/drawing/2014/main" id="{6334F2AD-CEDE-90C9-C2C4-895160516C55}"/>
              </a:ext>
            </a:extLst>
          </p:cNvPr>
          <p:cNvSpPr>
            <a:spLocks noChangeArrowheads="1"/>
          </p:cNvSpPr>
          <p:nvPr/>
        </p:nvSpPr>
        <p:spPr bwMode="auto">
          <a:xfrm>
            <a:off x="1835696" y="1203325"/>
            <a:ext cx="4464496" cy="441325"/>
          </a:xfrm>
          <a:prstGeom prst="roundRect">
            <a:avLst>
              <a:gd name="adj" fmla="val 50000"/>
            </a:avLst>
          </a:prstGeom>
          <a:solidFill>
            <a:schemeClr val="accent1"/>
          </a:solidFill>
          <a:ln w="12700">
            <a:noFill/>
            <a:round/>
            <a:headEnd/>
            <a:tailEnd/>
          </a:ln>
        </p:spPr>
        <p:txBody>
          <a:bodyPr lIns="14288" tIns="14288" rIns="14288" bIns="14288" anchor="ctr"/>
          <a:lstStyle/>
          <a:p>
            <a:r>
              <a:rPr lang="en-US" altLang="zh-CN" sz="2400" dirty="0">
                <a:solidFill>
                  <a:srgbClr val="FDFDFD"/>
                </a:solidFill>
                <a:latin typeface="Calibri" pitchFamily="34" charset="0"/>
              </a:rPr>
              <a:t>1.</a:t>
            </a:r>
            <a:r>
              <a:rPr lang="zh-CN" altLang="en-US" sz="2400" dirty="0">
                <a:solidFill>
                  <a:srgbClr val="FDFDFD"/>
                </a:solidFill>
                <a:latin typeface="Calibri" pitchFamily="34" charset="0"/>
              </a:rPr>
              <a:t>横向科研经费预算模板</a:t>
            </a:r>
          </a:p>
        </p:txBody>
      </p:sp>
      <p:sp>
        <p:nvSpPr>
          <p:cNvPr id="8" name="Shape 1794">
            <a:extLst>
              <a:ext uri="{FF2B5EF4-FFF2-40B4-BE49-F238E27FC236}">
                <a16:creationId xmlns:a16="http://schemas.microsoft.com/office/drawing/2014/main" id="{9FBFAFD8-63F3-81B9-E2A4-393F3F082C2E}"/>
              </a:ext>
            </a:extLst>
          </p:cNvPr>
          <p:cNvSpPr>
            <a:spLocks noChangeArrowheads="1"/>
          </p:cNvSpPr>
          <p:nvPr/>
        </p:nvSpPr>
        <p:spPr bwMode="auto">
          <a:xfrm>
            <a:off x="1825786" y="1860550"/>
            <a:ext cx="4474406" cy="441325"/>
          </a:xfrm>
          <a:prstGeom prst="roundRect">
            <a:avLst>
              <a:gd name="adj" fmla="val 50000"/>
            </a:avLst>
          </a:prstGeom>
          <a:solidFill>
            <a:schemeClr val="accent1"/>
          </a:solidFill>
          <a:ln w="12700">
            <a:noFill/>
            <a:round/>
            <a:headEnd/>
            <a:tailEnd/>
          </a:ln>
        </p:spPr>
        <p:txBody>
          <a:bodyPr lIns="14288" tIns="14288" rIns="14288" bIns="14288" anchor="ctr"/>
          <a:lstStyle/>
          <a:p>
            <a:r>
              <a:rPr lang="en-US" altLang="zh-CN" sz="2400" dirty="0">
                <a:solidFill>
                  <a:srgbClr val="FDFDFD"/>
                </a:solidFill>
                <a:latin typeface="Calibri" pitchFamily="34" charset="0"/>
              </a:rPr>
              <a:t>2.</a:t>
            </a:r>
            <a:r>
              <a:rPr lang="zh-CN" altLang="en-US" sz="2400" dirty="0">
                <a:solidFill>
                  <a:srgbClr val="FDFDFD"/>
                </a:solidFill>
                <a:latin typeface="Calibri" pitchFamily="34" charset="0"/>
              </a:rPr>
              <a:t>纵向科研经费预算模板</a:t>
            </a:r>
          </a:p>
        </p:txBody>
      </p:sp>
      <p:sp>
        <p:nvSpPr>
          <p:cNvPr id="9" name="Shape 1794">
            <a:extLst>
              <a:ext uri="{FF2B5EF4-FFF2-40B4-BE49-F238E27FC236}">
                <a16:creationId xmlns:a16="http://schemas.microsoft.com/office/drawing/2014/main" id="{DFF2D9FF-1170-DB6E-9AAD-576AEC9568B3}"/>
              </a:ext>
            </a:extLst>
          </p:cNvPr>
          <p:cNvSpPr>
            <a:spLocks noChangeArrowheads="1"/>
          </p:cNvSpPr>
          <p:nvPr/>
        </p:nvSpPr>
        <p:spPr bwMode="auto">
          <a:xfrm>
            <a:off x="1835696" y="3222228"/>
            <a:ext cx="4464496" cy="441325"/>
          </a:xfrm>
          <a:prstGeom prst="roundRect">
            <a:avLst>
              <a:gd name="adj" fmla="val 50000"/>
            </a:avLst>
          </a:prstGeom>
          <a:solidFill>
            <a:schemeClr val="accent1"/>
          </a:solidFill>
          <a:ln w="12700">
            <a:noFill/>
            <a:round/>
            <a:headEnd/>
            <a:tailEnd/>
          </a:ln>
        </p:spPr>
        <p:txBody>
          <a:bodyPr lIns="14288" tIns="14288" rIns="14288" bIns="14288" anchor="ctr"/>
          <a:lstStyle/>
          <a:p>
            <a:r>
              <a:rPr lang="en-US" altLang="zh-CN" sz="2400" dirty="0">
                <a:solidFill>
                  <a:srgbClr val="FDFDFD"/>
                </a:solidFill>
                <a:latin typeface="Calibri" pitchFamily="34" charset="0"/>
              </a:rPr>
              <a:t>4.</a:t>
            </a:r>
            <a:r>
              <a:rPr lang="zh-CN" altLang="en-US" sz="2400" dirty="0">
                <a:solidFill>
                  <a:srgbClr val="FDFDFD"/>
                </a:solidFill>
                <a:latin typeface="Calibri" pitchFamily="34" charset="0"/>
              </a:rPr>
              <a:t>财政科研经费预算模板</a:t>
            </a:r>
          </a:p>
        </p:txBody>
      </p:sp>
      <p:sp>
        <p:nvSpPr>
          <p:cNvPr id="10" name="Shape 1794">
            <a:extLst>
              <a:ext uri="{FF2B5EF4-FFF2-40B4-BE49-F238E27FC236}">
                <a16:creationId xmlns:a16="http://schemas.microsoft.com/office/drawing/2014/main" id="{F4B03126-0F1D-494E-E7C0-3B748A16B485}"/>
              </a:ext>
            </a:extLst>
          </p:cNvPr>
          <p:cNvSpPr>
            <a:spLocks noChangeArrowheads="1"/>
          </p:cNvSpPr>
          <p:nvPr/>
        </p:nvSpPr>
        <p:spPr bwMode="auto">
          <a:xfrm>
            <a:off x="1835696" y="2541389"/>
            <a:ext cx="4464496" cy="441325"/>
          </a:xfrm>
          <a:prstGeom prst="roundRect">
            <a:avLst>
              <a:gd name="adj" fmla="val 50000"/>
            </a:avLst>
          </a:prstGeom>
          <a:solidFill>
            <a:schemeClr val="accent1"/>
          </a:solidFill>
          <a:ln w="12700">
            <a:noFill/>
            <a:round/>
            <a:headEnd/>
            <a:tailEnd/>
          </a:ln>
        </p:spPr>
        <p:txBody>
          <a:bodyPr lIns="14288" tIns="14288" rIns="14288" bIns="14288" anchor="ctr"/>
          <a:lstStyle/>
          <a:p>
            <a:r>
              <a:rPr lang="en-US" altLang="zh-CN" sz="2400" dirty="0">
                <a:solidFill>
                  <a:srgbClr val="FDFDFD"/>
                </a:solidFill>
                <a:latin typeface="Calibri" pitchFamily="34" charset="0"/>
              </a:rPr>
              <a:t>3.</a:t>
            </a:r>
            <a:r>
              <a:rPr lang="zh-CN" altLang="en-US" sz="2400" dirty="0">
                <a:solidFill>
                  <a:srgbClr val="FDFDFD"/>
                </a:solidFill>
                <a:latin typeface="Calibri" pitchFamily="34" charset="0"/>
              </a:rPr>
              <a:t>“包干制”科研经费预算模板</a:t>
            </a:r>
          </a:p>
        </p:txBody>
      </p:sp>
    </p:spTree>
  </p:cSld>
  <p:clrMapOvr>
    <a:masterClrMapping/>
  </p:clrMapOvr>
  <p:transition spd="med" advTm="0">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p:nvPr/>
        </p:nvSpPr>
        <p:spPr>
          <a:xfrm>
            <a:off x="857250" y="200025"/>
            <a:ext cx="4722813" cy="379413"/>
          </a:xfrm>
          <a:prstGeom prst="rect">
            <a:avLst/>
          </a:prstGeom>
        </p:spPr>
        <p:txBody>
          <a:bodyPr lIns="0" rIns="0" anchor="ctr"/>
          <a:lstStyle>
            <a:lvl1pPr algn="ctr" defTabSz="914400" rtl="0" eaLnBrk="1" latinLnBrk="0" hangingPunct="1">
              <a:spcBef>
                <a:spcPct val="0"/>
              </a:spcBef>
              <a:buNone/>
              <a:defRPr sz="3000" b="0" kern="1200">
                <a:solidFill>
                  <a:schemeClr val="accent1"/>
                </a:solidFill>
                <a:latin typeface="U.S. 101" pitchFamily="2" charset="0"/>
                <a:ea typeface="Roboto" panose="02000000000000000000" pitchFamily="2" charset="0"/>
                <a:cs typeface="Open Sans Light" panose="020B0306030504020204" pitchFamily="34" charset="0"/>
              </a:defRPr>
            </a:lvl1pPr>
          </a:lstStyle>
          <a:p>
            <a:pPr algn="l" fontAlgn="auto">
              <a:spcAft>
                <a:spcPts val="0"/>
              </a:spcAft>
              <a:buFontTx/>
              <a:buNone/>
              <a:defRPr/>
            </a:pPr>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纵向科研经费预算模板</a:t>
            </a:r>
            <a:r>
              <a:rPr lang="en-US" altLang="zh-CN" sz="1800" b="1"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社科类</a:t>
            </a:r>
          </a:p>
        </p:txBody>
      </p:sp>
      <p:sp>
        <p:nvSpPr>
          <p:cNvPr id="4" name="L 形 3"/>
          <p:cNvSpPr/>
          <p:nvPr/>
        </p:nvSpPr>
        <p:spPr>
          <a:xfrm rot="13498344">
            <a:off x="400050" y="317500"/>
            <a:ext cx="144463" cy="144463"/>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5" name="L 形 4"/>
          <p:cNvSpPr/>
          <p:nvPr/>
        </p:nvSpPr>
        <p:spPr>
          <a:xfrm rot="13498344">
            <a:off x="534988" y="317500"/>
            <a:ext cx="144462" cy="144463"/>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6" name="L 形 5"/>
          <p:cNvSpPr/>
          <p:nvPr/>
        </p:nvSpPr>
        <p:spPr>
          <a:xfrm rot="13498344">
            <a:off x="265113" y="317500"/>
            <a:ext cx="144462" cy="144463"/>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cxnSp>
        <p:nvCxnSpPr>
          <p:cNvPr id="13" name="直接连接符 12"/>
          <p:cNvCxnSpPr/>
          <p:nvPr/>
        </p:nvCxnSpPr>
        <p:spPr>
          <a:xfrm>
            <a:off x="762000" y="630238"/>
            <a:ext cx="7840663" cy="0"/>
          </a:xfrm>
          <a:prstGeom prst="line">
            <a:avLst/>
          </a:prstGeom>
        </p:spPr>
        <p:style>
          <a:lnRef idx="1">
            <a:schemeClr val="dk1"/>
          </a:lnRef>
          <a:fillRef idx="0">
            <a:schemeClr val="dk1"/>
          </a:fillRef>
          <a:effectRef idx="0">
            <a:schemeClr val="dk1"/>
          </a:effectRef>
          <a:fontRef idx="minor">
            <a:schemeClr val="tx1"/>
          </a:fontRef>
        </p:style>
      </p:cxnSp>
      <p:sp>
        <p:nvSpPr>
          <p:cNvPr id="18448" name="矩形 10"/>
          <p:cNvSpPr>
            <a:spLocks noChangeArrowheads="1"/>
          </p:cNvSpPr>
          <p:nvPr/>
        </p:nvSpPr>
        <p:spPr bwMode="auto">
          <a:xfrm>
            <a:off x="472281" y="2605252"/>
            <a:ext cx="2557407" cy="1815882"/>
          </a:xfrm>
          <a:prstGeom prst="rect">
            <a:avLst/>
          </a:prstGeom>
          <a:noFill/>
          <a:ln w="9525">
            <a:noFill/>
            <a:miter lim="800000"/>
            <a:headEnd/>
            <a:tailEnd/>
          </a:ln>
        </p:spPr>
        <p:txBody>
          <a:bodyPr wrap="square">
            <a:spAutoFit/>
          </a:bodyPr>
          <a:lstStyle/>
          <a:p>
            <a:r>
              <a:rPr lang="zh-CN" altLang="zh-CN" sz="1600" dirty="0">
                <a:solidFill>
                  <a:srgbClr val="3D3D3D"/>
                </a:solidFill>
                <a:effectLst/>
                <a:ea typeface="仿宋_GB2312" panose="02010609030101010101" pitchFamily="49" charset="-122"/>
                <a:cs typeface="Times New Roman" panose="02020603050405020304" pitchFamily="18" charset="0"/>
              </a:rPr>
              <a:t>业务费：指在项目实施过程中购置图书、收集资料、复印翻拍、检索文献、采集数据、翻译资料、印刷出版、会议</a:t>
            </a:r>
            <a:r>
              <a:rPr lang="en-US" altLang="zh-CN" sz="1600" dirty="0">
                <a:solidFill>
                  <a:srgbClr val="3D3D3D"/>
                </a:solidFill>
                <a:effectLst/>
                <a:latin typeface="Times New Roman" panose="02020603050405020304" pitchFamily="18" charset="0"/>
                <a:ea typeface="仿宋_GB2312" panose="02010609030101010101" pitchFamily="49" charset="-122"/>
              </a:rPr>
              <a:t>/</a:t>
            </a:r>
            <a:r>
              <a:rPr lang="zh-CN" altLang="zh-CN" sz="1600" dirty="0">
                <a:solidFill>
                  <a:srgbClr val="3D3D3D"/>
                </a:solidFill>
                <a:effectLst/>
                <a:ea typeface="仿宋_GB2312" panose="02010609030101010101" pitchFamily="49" charset="-122"/>
                <a:cs typeface="Times New Roman" panose="02020603050405020304" pitchFamily="18" charset="0"/>
              </a:rPr>
              <a:t>差旅</a:t>
            </a:r>
            <a:r>
              <a:rPr lang="en-US" altLang="zh-CN" sz="1600" dirty="0">
                <a:solidFill>
                  <a:srgbClr val="3D3D3D"/>
                </a:solidFill>
                <a:effectLst/>
                <a:latin typeface="Times New Roman" panose="02020603050405020304" pitchFamily="18" charset="0"/>
                <a:ea typeface="仿宋_GB2312" panose="02010609030101010101" pitchFamily="49" charset="-122"/>
              </a:rPr>
              <a:t>/</a:t>
            </a:r>
            <a:r>
              <a:rPr lang="zh-CN" altLang="zh-CN" sz="1600" dirty="0">
                <a:solidFill>
                  <a:srgbClr val="3D3D3D"/>
                </a:solidFill>
                <a:effectLst/>
                <a:ea typeface="仿宋_GB2312" panose="02010609030101010101" pitchFamily="49" charset="-122"/>
                <a:cs typeface="Times New Roman" panose="02020603050405020304" pitchFamily="18" charset="0"/>
              </a:rPr>
              <a:t>国际合作与交流等费用，以及其他相关支出。</a:t>
            </a:r>
            <a:endParaRPr lang="zh-CN" altLang="zh-CN" sz="1600" dirty="0">
              <a:latin typeface="Calibri" pitchFamily="34" charset="0"/>
            </a:endParaRPr>
          </a:p>
        </p:txBody>
      </p:sp>
      <p:sp>
        <p:nvSpPr>
          <p:cNvPr id="18449" name="矩形 11"/>
          <p:cNvSpPr>
            <a:spLocks noChangeArrowheads="1"/>
          </p:cNvSpPr>
          <p:nvPr/>
        </p:nvSpPr>
        <p:spPr bwMode="auto">
          <a:xfrm>
            <a:off x="6012162" y="2593927"/>
            <a:ext cx="2767164" cy="2031325"/>
          </a:xfrm>
          <a:prstGeom prst="rect">
            <a:avLst/>
          </a:prstGeom>
          <a:noFill/>
          <a:ln w="9525">
            <a:noFill/>
            <a:miter lim="800000"/>
            <a:headEnd/>
            <a:tailEnd/>
          </a:ln>
        </p:spPr>
        <p:txBody>
          <a:bodyPr wrap="square">
            <a:spAutoFit/>
          </a:bodyPr>
          <a:lstStyle/>
          <a:p>
            <a:pPr indent="409575" algn="just" fontAlgn="base" latinLnBrk="1"/>
            <a:r>
              <a:rPr lang="zh-CN" altLang="zh-CN" sz="1600" dirty="0">
                <a:solidFill>
                  <a:srgbClr val="3D3D3D"/>
                </a:solidFill>
                <a:effectLst/>
                <a:latin typeface="宋体" panose="02010600030101010101" pitchFamily="2" charset="-122"/>
                <a:ea typeface="仿宋_GB2312" panose="02010609030101010101" pitchFamily="49" charset="-122"/>
                <a:cs typeface="Times New Roman" panose="02020603050405020304" pitchFamily="18" charset="0"/>
              </a:rPr>
              <a:t>设备费：指在项目实施过程中购置设备和设备耗材、升级维护现有设备以及租用外单位设备而发生的费用。应当严格控制设备购置，鼓励共享、租赁设备以及对现有设备进行升级。</a:t>
            </a:r>
            <a:endParaRPr lang="zh-CN" altLang="zh-CN" sz="1600" dirty="0">
              <a:effectLst/>
              <a:latin typeface="宋体" panose="02010600030101010101" pitchFamily="2" charset="-122"/>
              <a:ea typeface="宋体" panose="02010600030101010101" pitchFamily="2" charset="-122"/>
              <a:cs typeface="宋体" panose="02010600030101010101" pitchFamily="2" charset="-122"/>
            </a:endParaRPr>
          </a:p>
          <a:p>
            <a:endParaRPr lang="zh-CN" altLang="zh-CN" sz="1400" dirty="0">
              <a:latin typeface="Calibri" pitchFamily="34" charset="0"/>
            </a:endParaRPr>
          </a:p>
        </p:txBody>
      </p:sp>
      <p:sp>
        <p:nvSpPr>
          <p:cNvPr id="12" name="矩形 8">
            <a:extLst>
              <a:ext uri="{FF2B5EF4-FFF2-40B4-BE49-F238E27FC236}">
                <a16:creationId xmlns:a16="http://schemas.microsoft.com/office/drawing/2014/main" id="{99614A5A-589A-4FD2-747B-73BAB8162B9F}"/>
              </a:ext>
            </a:extLst>
          </p:cNvPr>
          <p:cNvSpPr>
            <a:spLocks noChangeArrowheads="1"/>
          </p:cNvSpPr>
          <p:nvPr/>
        </p:nvSpPr>
        <p:spPr bwMode="auto">
          <a:xfrm rot="5400000">
            <a:off x="1260056" y="1431674"/>
            <a:ext cx="864980" cy="865828"/>
          </a:xfrm>
          <a:prstGeom prst="rect">
            <a:avLst/>
          </a:prstGeom>
          <a:solidFill>
            <a:srgbClr val="FFFFFF"/>
          </a:solidFill>
          <a:ln w="12700">
            <a:solidFill>
              <a:schemeClr val="tx2"/>
            </a:solidFill>
            <a:bevel/>
            <a:headEnd/>
            <a:tailEnd/>
          </a:ln>
        </p:spPr>
        <p:txBody>
          <a:bodyPr rot="10800000" vert="eaVert" anchor="ctr"/>
          <a:lstStyle/>
          <a:p>
            <a:pPr algn="ctr"/>
            <a:r>
              <a:rPr lang="zh-CN" altLang="en-US" sz="2000" b="1" dirty="0">
                <a:solidFill>
                  <a:schemeClr val="tx2"/>
                </a:solidFill>
                <a:latin typeface="微软雅黑" pitchFamily="34" charset="-122"/>
                <a:ea typeface="微软雅黑" pitchFamily="34" charset="-122"/>
                <a:sym typeface="宋体" pitchFamily="2" charset="-122"/>
              </a:rPr>
              <a:t>业务费</a:t>
            </a:r>
            <a:endParaRPr lang="zh-CN" altLang="zh-CN" sz="2000" b="1" dirty="0">
              <a:solidFill>
                <a:schemeClr val="tx2"/>
              </a:solidFill>
              <a:latin typeface="微软雅黑" pitchFamily="34" charset="-122"/>
              <a:ea typeface="微软雅黑" pitchFamily="34" charset="-122"/>
              <a:sym typeface="宋体" pitchFamily="2" charset="-122"/>
            </a:endParaRPr>
          </a:p>
        </p:txBody>
      </p:sp>
      <p:sp>
        <p:nvSpPr>
          <p:cNvPr id="17" name="文本框 16">
            <a:extLst>
              <a:ext uri="{FF2B5EF4-FFF2-40B4-BE49-F238E27FC236}">
                <a16:creationId xmlns:a16="http://schemas.microsoft.com/office/drawing/2014/main" id="{9357198F-5695-F138-2627-E60094889038}"/>
              </a:ext>
            </a:extLst>
          </p:cNvPr>
          <p:cNvSpPr txBox="1"/>
          <p:nvPr/>
        </p:nvSpPr>
        <p:spPr>
          <a:xfrm>
            <a:off x="3232295" y="2591719"/>
            <a:ext cx="2635849" cy="2062103"/>
          </a:xfrm>
          <a:prstGeom prst="rect">
            <a:avLst/>
          </a:prstGeom>
          <a:noFill/>
        </p:spPr>
        <p:txBody>
          <a:bodyPr wrap="square" rtlCol="0">
            <a:spAutoFit/>
          </a:bodyPr>
          <a:lstStyle/>
          <a:p>
            <a:r>
              <a:rPr lang="zh-CN" altLang="zh-CN" sz="1600" dirty="0">
                <a:solidFill>
                  <a:srgbClr val="3D3D3D"/>
                </a:solidFill>
                <a:effectLst/>
                <a:latin typeface="宋体" panose="02010600030101010101" pitchFamily="2" charset="-122"/>
                <a:ea typeface="仿宋_GB2312" panose="02010609030101010101" pitchFamily="49" charset="-122"/>
                <a:cs typeface="Times New Roman" panose="02020603050405020304" pitchFamily="18" charset="0"/>
              </a:rPr>
              <a:t>劳务费：指在项目实施过程中支付给参与项目研究的研究生、博士后、访问学者和项目聘用的研究人员、科研辅助人员等的劳务性费用，以及支付给临时聘请的咨询专家的费用等。</a:t>
            </a:r>
            <a:endParaRPr lang="zh-CN" altLang="zh-CN" sz="1600" dirty="0">
              <a:effectLst/>
              <a:latin typeface="宋体" panose="02010600030101010101" pitchFamily="2" charset="-122"/>
              <a:ea typeface="宋体" panose="02010600030101010101" pitchFamily="2" charset="-122"/>
              <a:cs typeface="宋体" panose="02010600030101010101" pitchFamily="2" charset="-122"/>
            </a:endParaRPr>
          </a:p>
          <a:p>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9" name="矩形 8">
            <a:extLst>
              <a:ext uri="{FF2B5EF4-FFF2-40B4-BE49-F238E27FC236}">
                <a16:creationId xmlns:a16="http://schemas.microsoft.com/office/drawing/2014/main" id="{BA71C79B-0269-3677-D905-BD3D5A66B0B0}"/>
              </a:ext>
            </a:extLst>
          </p:cNvPr>
          <p:cNvSpPr>
            <a:spLocks noChangeArrowheads="1"/>
          </p:cNvSpPr>
          <p:nvPr/>
        </p:nvSpPr>
        <p:spPr bwMode="auto">
          <a:xfrm rot="5400000">
            <a:off x="6963254" y="1431674"/>
            <a:ext cx="864980" cy="865828"/>
          </a:xfrm>
          <a:prstGeom prst="rect">
            <a:avLst/>
          </a:prstGeom>
          <a:solidFill>
            <a:srgbClr val="FFFFFF"/>
          </a:solidFill>
          <a:ln w="12700">
            <a:solidFill>
              <a:schemeClr val="tx2"/>
            </a:solidFill>
            <a:bevel/>
            <a:headEnd/>
            <a:tailEnd/>
          </a:ln>
        </p:spPr>
        <p:txBody>
          <a:bodyPr rot="10800000" vert="eaVert" anchor="ctr"/>
          <a:lstStyle/>
          <a:p>
            <a:pPr algn="ctr"/>
            <a:r>
              <a:rPr lang="zh-CN" altLang="en-US" sz="2000" b="1" dirty="0">
                <a:solidFill>
                  <a:schemeClr val="tx2"/>
                </a:solidFill>
                <a:latin typeface="微软雅黑" pitchFamily="34" charset="-122"/>
                <a:ea typeface="微软雅黑" pitchFamily="34" charset="-122"/>
                <a:sym typeface="宋体" pitchFamily="2" charset="-122"/>
              </a:rPr>
              <a:t>设备费</a:t>
            </a:r>
            <a:endParaRPr lang="zh-CN" altLang="zh-CN" sz="2000" b="1" dirty="0">
              <a:solidFill>
                <a:schemeClr val="tx2"/>
              </a:solidFill>
              <a:latin typeface="微软雅黑" pitchFamily="34" charset="-122"/>
              <a:ea typeface="微软雅黑" pitchFamily="34" charset="-122"/>
              <a:sym typeface="宋体" pitchFamily="2" charset="-122"/>
            </a:endParaRPr>
          </a:p>
        </p:txBody>
      </p:sp>
      <p:sp>
        <p:nvSpPr>
          <p:cNvPr id="21" name="六边形 20">
            <a:extLst>
              <a:ext uri="{FF2B5EF4-FFF2-40B4-BE49-F238E27FC236}">
                <a16:creationId xmlns:a16="http://schemas.microsoft.com/office/drawing/2014/main" id="{1D89DA2B-1A0F-1DB9-2E43-F1A4D6B772F4}"/>
              </a:ext>
            </a:extLst>
          </p:cNvPr>
          <p:cNvSpPr/>
          <p:nvPr/>
        </p:nvSpPr>
        <p:spPr>
          <a:xfrm>
            <a:off x="4026873" y="1357612"/>
            <a:ext cx="1090253" cy="953222"/>
          </a:xfrm>
          <a:prstGeom prst="hexagon">
            <a:avLst/>
          </a:prstGeom>
          <a:solidFill>
            <a:schemeClr val="tx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buFontTx/>
              <a:buNone/>
              <a:defRPr/>
            </a:pPr>
            <a:endParaRPr lang="zh-CN" altLang="en-US" sz="2135">
              <a:solidFill>
                <a:schemeClr val="bg1"/>
              </a:solidFill>
              <a:latin typeface="Arial" panose="02080604020202020204" pitchFamily="34" charset="0"/>
              <a:ea typeface="微软雅黑" panose="020B0503020204020204" pitchFamily="34" charset="-122"/>
              <a:cs typeface="Arial" panose="02080604020202020204" pitchFamily="34" charset="0"/>
            </a:endParaRPr>
          </a:p>
        </p:txBody>
      </p:sp>
      <p:sp>
        <p:nvSpPr>
          <p:cNvPr id="23" name="文本框 22">
            <a:extLst>
              <a:ext uri="{FF2B5EF4-FFF2-40B4-BE49-F238E27FC236}">
                <a16:creationId xmlns:a16="http://schemas.microsoft.com/office/drawing/2014/main" id="{562B0F36-0D48-BE0E-C4CA-6D0A2880691A}"/>
              </a:ext>
            </a:extLst>
          </p:cNvPr>
          <p:cNvSpPr txBox="1"/>
          <p:nvPr/>
        </p:nvSpPr>
        <p:spPr>
          <a:xfrm>
            <a:off x="4134884" y="1649557"/>
            <a:ext cx="874229" cy="369332"/>
          </a:xfrm>
          <a:prstGeom prst="rect">
            <a:avLst/>
          </a:prstGeom>
          <a:noFill/>
        </p:spPr>
        <p:txBody>
          <a:bodyPr wrap="square" rtlCol="0">
            <a:spAutoFit/>
          </a:bodyPr>
          <a:lstStyle/>
          <a:p>
            <a:r>
              <a:rPr lang="zh-CN" altLang="en-US" b="1" dirty="0">
                <a:solidFill>
                  <a:srgbClr val="FDFDFD"/>
                </a:solidFill>
                <a:latin typeface="微软雅黑" panose="020B0503020204020204" pitchFamily="34" charset="-122"/>
                <a:ea typeface="微软雅黑" panose="020B0503020204020204" pitchFamily="34" charset="-122"/>
              </a:rPr>
              <a:t>劳务费</a:t>
            </a:r>
          </a:p>
        </p:txBody>
      </p:sp>
      <p:sp>
        <p:nvSpPr>
          <p:cNvPr id="24" name="任意多边形 15">
            <a:extLst>
              <a:ext uri="{FF2B5EF4-FFF2-40B4-BE49-F238E27FC236}">
                <a16:creationId xmlns:a16="http://schemas.microsoft.com/office/drawing/2014/main" id="{6E92C9AD-3FE8-47A0-A9F5-851770064D1B}"/>
              </a:ext>
            </a:extLst>
          </p:cNvPr>
          <p:cNvSpPr>
            <a:spLocks noChangeArrowheads="1"/>
          </p:cNvSpPr>
          <p:nvPr/>
        </p:nvSpPr>
        <p:spPr bwMode="auto">
          <a:xfrm rot="16200000" flipH="1">
            <a:off x="990001" y="1158502"/>
            <a:ext cx="1135459" cy="1135458"/>
          </a:xfrm>
          <a:custGeom>
            <a:avLst/>
            <a:gdLst/>
            <a:ahLst/>
            <a:cxnLst>
              <a:cxn ang="0">
                <a:pos x="0" y="0"/>
              </a:cxn>
              <a:cxn ang="0">
                <a:pos x="1407500" y="0"/>
              </a:cxn>
              <a:cxn ang="0">
                <a:pos x="1845129" y="437629"/>
              </a:cxn>
              <a:cxn ang="0">
                <a:pos x="1845129" y="439911"/>
              </a:cxn>
              <a:cxn ang="0">
                <a:pos x="439910" y="439911"/>
              </a:cxn>
              <a:cxn ang="0">
                <a:pos x="439910" y="1845129"/>
              </a:cxn>
              <a:cxn ang="0">
                <a:pos x="437629" y="1845129"/>
              </a:cxn>
              <a:cxn ang="0">
                <a:pos x="0" y="1407500"/>
              </a:cxn>
            </a:cxnLst>
            <a:rect l="0" t="0" r="r" b="b"/>
            <a:pathLst>
              <a:path w="1845129" h="1845129">
                <a:moveTo>
                  <a:pt x="0" y="0"/>
                </a:moveTo>
                <a:lnTo>
                  <a:pt x="1407500" y="0"/>
                </a:lnTo>
                <a:lnTo>
                  <a:pt x="1845129" y="437629"/>
                </a:lnTo>
                <a:lnTo>
                  <a:pt x="1845129" y="439911"/>
                </a:lnTo>
                <a:lnTo>
                  <a:pt x="439910" y="439911"/>
                </a:lnTo>
                <a:lnTo>
                  <a:pt x="439910" y="1845129"/>
                </a:lnTo>
                <a:lnTo>
                  <a:pt x="437629" y="1845129"/>
                </a:lnTo>
                <a:lnTo>
                  <a:pt x="0" y="1407500"/>
                </a:lnTo>
                <a:close/>
              </a:path>
            </a:pathLst>
          </a:custGeom>
          <a:solidFill>
            <a:schemeClr val="tx2"/>
          </a:solidFill>
          <a:ln w="9525">
            <a:noFill/>
            <a:round/>
            <a:headEnd/>
            <a:tailEnd/>
          </a:ln>
        </p:spPr>
        <p:txBody>
          <a:bodyPr anchor="ctr"/>
          <a:lstStyle/>
          <a:p>
            <a:endParaRPr lang="zh-CN" altLang="en-US" dirty="0"/>
          </a:p>
        </p:txBody>
      </p:sp>
      <p:sp>
        <p:nvSpPr>
          <p:cNvPr id="25" name="任意多边形 7">
            <a:extLst>
              <a:ext uri="{FF2B5EF4-FFF2-40B4-BE49-F238E27FC236}">
                <a16:creationId xmlns:a16="http://schemas.microsoft.com/office/drawing/2014/main" id="{65A2AAE4-8DB1-9821-0840-9473D2BF8A47}"/>
              </a:ext>
            </a:extLst>
          </p:cNvPr>
          <p:cNvSpPr>
            <a:spLocks noChangeArrowheads="1"/>
          </p:cNvSpPr>
          <p:nvPr/>
        </p:nvSpPr>
        <p:spPr bwMode="auto">
          <a:xfrm rot="5400000">
            <a:off x="6961572" y="1176590"/>
            <a:ext cx="1135062" cy="1133425"/>
          </a:xfrm>
          <a:custGeom>
            <a:avLst/>
            <a:gdLst/>
            <a:ahLst/>
            <a:cxnLst>
              <a:cxn ang="0">
                <a:pos x="0" y="0"/>
              </a:cxn>
              <a:cxn ang="0">
                <a:pos x="1407500" y="0"/>
              </a:cxn>
              <a:cxn ang="0">
                <a:pos x="1845129" y="437629"/>
              </a:cxn>
              <a:cxn ang="0">
                <a:pos x="1845129" y="439911"/>
              </a:cxn>
              <a:cxn ang="0">
                <a:pos x="439910" y="439911"/>
              </a:cxn>
              <a:cxn ang="0">
                <a:pos x="439910" y="1845129"/>
              </a:cxn>
              <a:cxn ang="0">
                <a:pos x="437629" y="1845129"/>
              </a:cxn>
              <a:cxn ang="0">
                <a:pos x="0" y="1407500"/>
              </a:cxn>
            </a:cxnLst>
            <a:rect l="0" t="0" r="r" b="b"/>
            <a:pathLst>
              <a:path w="1845129" h="1845129">
                <a:moveTo>
                  <a:pt x="0" y="0"/>
                </a:moveTo>
                <a:lnTo>
                  <a:pt x="1407500" y="0"/>
                </a:lnTo>
                <a:lnTo>
                  <a:pt x="1845129" y="437629"/>
                </a:lnTo>
                <a:lnTo>
                  <a:pt x="1845129" y="439911"/>
                </a:lnTo>
                <a:lnTo>
                  <a:pt x="439910" y="439911"/>
                </a:lnTo>
                <a:lnTo>
                  <a:pt x="439910" y="1845129"/>
                </a:lnTo>
                <a:lnTo>
                  <a:pt x="437629" y="1845129"/>
                </a:lnTo>
                <a:lnTo>
                  <a:pt x="0" y="1407500"/>
                </a:lnTo>
                <a:close/>
              </a:path>
            </a:pathLst>
          </a:custGeom>
          <a:solidFill>
            <a:schemeClr val="tx2"/>
          </a:solidFill>
          <a:ln w="9525">
            <a:solidFill>
              <a:schemeClr val="tx2"/>
            </a:solidFill>
            <a:round/>
            <a:headEnd/>
            <a:tailEnd/>
          </a:ln>
        </p:spPr>
        <p:txBody>
          <a:bodyPr anchor="ctr"/>
          <a:lstStyle/>
          <a:p>
            <a:endParaRPr lang="zh-CN" altLang="en-US" dirty="0"/>
          </a:p>
        </p:txBody>
      </p:sp>
      <p:pic>
        <p:nvPicPr>
          <p:cNvPr id="3" name="图片 2">
            <a:extLst>
              <a:ext uri="{FF2B5EF4-FFF2-40B4-BE49-F238E27FC236}">
                <a16:creationId xmlns:a16="http://schemas.microsoft.com/office/drawing/2014/main" id="{408AD6B0-3A5C-8229-8E5C-805C15E78FD5}"/>
              </a:ext>
            </a:extLst>
          </p:cNvPr>
          <p:cNvPicPr>
            <a:picLocks noChangeAspect="1"/>
          </p:cNvPicPr>
          <p:nvPr/>
        </p:nvPicPr>
        <p:blipFill>
          <a:blip r:embed="rId2"/>
          <a:stretch>
            <a:fillRect/>
          </a:stretch>
        </p:blipFill>
        <p:spPr>
          <a:xfrm>
            <a:off x="6786898" y="199600"/>
            <a:ext cx="1572904" cy="524301"/>
          </a:xfrm>
          <a:prstGeom prst="rect">
            <a:avLst/>
          </a:prstGeom>
        </p:spPr>
      </p:pic>
      <p:sp>
        <p:nvSpPr>
          <p:cNvPr id="9" name="文本框 8">
            <a:extLst>
              <a:ext uri="{FF2B5EF4-FFF2-40B4-BE49-F238E27FC236}">
                <a16:creationId xmlns:a16="http://schemas.microsoft.com/office/drawing/2014/main" id="{FC2D131D-D7DA-0392-BD34-CA5BDDC444B1}"/>
              </a:ext>
            </a:extLst>
          </p:cNvPr>
          <p:cNvSpPr txBox="1"/>
          <p:nvPr/>
        </p:nvSpPr>
        <p:spPr>
          <a:xfrm>
            <a:off x="1252055" y="4486752"/>
            <a:ext cx="1320160" cy="276999"/>
          </a:xfrm>
          <a:prstGeom prst="rect">
            <a:avLst/>
          </a:prstGeom>
          <a:noFill/>
        </p:spPr>
        <p:txBody>
          <a:bodyPr wrap="square" rtlCol="0">
            <a:spAutoFit/>
          </a:bodyPr>
          <a:lstStyle/>
          <a:p>
            <a:r>
              <a:rPr lang="zh-CN" altLang="en-US" sz="1200" dirty="0">
                <a:solidFill>
                  <a:srgbClr val="FF0000"/>
                </a:solidFill>
                <a:latin typeface="微软雅黑" panose="020B0503020204020204" pitchFamily="34" charset="-122"/>
                <a:ea typeface="微软雅黑" panose="020B0503020204020204" pitchFamily="34" charset="-122"/>
              </a:rPr>
              <a:t>不含论文版面费</a:t>
            </a:r>
          </a:p>
        </p:txBody>
      </p:sp>
      <p:sp>
        <p:nvSpPr>
          <p:cNvPr id="11" name="文本框 10">
            <a:extLst>
              <a:ext uri="{FF2B5EF4-FFF2-40B4-BE49-F238E27FC236}">
                <a16:creationId xmlns:a16="http://schemas.microsoft.com/office/drawing/2014/main" id="{F3A1307F-9B1D-231F-31F2-E3A182EF2893}"/>
              </a:ext>
            </a:extLst>
          </p:cNvPr>
          <p:cNvSpPr txBox="1"/>
          <p:nvPr/>
        </p:nvSpPr>
        <p:spPr>
          <a:xfrm>
            <a:off x="7216590" y="4541052"/>
            <a:ext cx="1459866" cy="461665"/>
          </a:xfrm>
          <a:prstGeom prst="rect">
            <a:avLst/>
          </a:prstGeom>
          <a:noFill/>
        </p:spPr>
        <p:txBody>
          <a:bodyPr wrap="square" rtlCol="0">
            <a:spAutoFit/>
          </a:bodyPr>
          <a:lstStyle/>
          <a:p>
            <a:r>
              <a:rPr lang="zh-CN" altLang="en-US" sz="1200" dirty="0">
                <a:solidFill>
                  <a:srgbClr val="FF0000"/>
                </a:solidFill>
                <a:latin typeface="微软雅黑" panose="020B0503020204020204" pitchFamily="34" charset="-122"/>
                <a:ea typeface="微软雅黑" panose="020B0503020204020204" pitchFamily="34" charset="-122"/>
              </a:rPr>
              <a:t>不含计算类设备及耗材</a:t>
            </a:r>
          </a:p>
        </p:txBody>
      </p:sp>
      <p:sp>
        <p:nvSpPr>
          <p:cNvPr id="7" name="星形: 六角 6">
            <a:extLst>
              <a:ext uri="{FF2B5EF4-FFF2-40B4-BE49-F238E27FC236}">
                <a16:creationId xmlns:a16="http://schemas.microsoft.com/office/drawing/2014/main" id="{1FAB477E-A90B-03BE-1496-78B2B8FF7C20}"/>
              </a:ext>
            </a:extLst>
          </p:cNvPr>
          <p:cNvSpPr/>
          <p:nvPr/>
        </p:nvSpPr>
        <p:spPr>
          <a:xfrm>
            <a:off x="1099990" y="4180860"/>
            <a:ext cx="1599801" cy="946801"/>
          </a:xfrm>
          <a:prstGeom prst="star6">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4" name="星形: 六角 13">
            <a:extLst>
              <a:ext uri="{FF2B5EF4-FFF2-40B4-BE49-F238E27FC236}">
                <a16:creationId xmlns:a16="http://schemas.microsoft.com/office/drawing/2014/main" id="{B7A1624F-AF43-CE84-1A3F-7CB8B327884E}"/>
              </a:ext>
            </a:extLst>
          </p:cNvPr>
          <p:cNvSpPr/>
          <p:nvPr/>
        </p:nvSpPr>
        <p:spPr>
          <a:xfrm>
            <a:off x="7072572" y="4180860"/>
            <a:ext cx="1706753" cy="1041341"/>
          </a:xfrm>
          <a:prstGeom prst="star6">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Tree>
  </p:cSld>
  <p:clrMapOvr>
    <a:masterClrMapping/>
  </p:clrMapOvr>
  <p:transition spd="med" advTm="0">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p:nvPr/>
        </p:nvSpPr>
        <p:spPr>
          <a:xfrm>
            <a:off x="857250" y="200025"/>
            <a:ext cx="4722813" cy="379413"/>
          </a:xfrm>
          <a:prstGeom prst="rect">
            <a:avLst/>
          </a:prstGeom>
        </p:spPr>
        <p:txBody>
          <a:bodyPr lIns="0" rIns="0" anchor="ctr"/>
          <a:lstStyle>
            <a:lvl1pPr algn="ctr" defTabSz="914400" rtl="0" eaLnBrk="1" latinLnBrk="0" hangingPunct="1">
              <a:spcBef>
                <a:spcPct val="0"/>
              </a:spcBef>
              <a:buNone/>
              <a:defRPr sz="3000" b="0" kern="1200">
                <a:solidFill>
                  <a:schemeClr val="accent1"/>
                </a:solidFill>
                <a:latin typeface="U.S. 101" pitchFamily="2" charset="0"/>
                <a:ea typeface="Roboto" panose="02000000000000000000" pitchFamily="2" charset="0"/>
                <a:cs typeface="Open Sans Light" panose="020B0306030504020204" pitchFamily="34" charset="0"/>
              </a:defRPr>
            </a:lvl1pPr>
          </a:lstStyle>
          <a:p>
            <a:pPr algn="l" fontAlgn="auto">
              <a:spcAft>
                <a:spcPts val="0"/>
              </a:spcAft>
              <a:buFontTx/>
              <a:buNone/>
              <a:defRPr/>
            </a:pP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cxnSp>
        <p:nvCxnSpPr>
          <p:cNvPr id="3" name="直接连接符 2"/>
          <p:cNvCxnSpPr/>
          <p:nvPr/>
        </p:nvCxnSpPr>
        <p:spPr>
          <a:xfrm>
            <a:off x="762000" y="630238"/>
            <a:ext cx="7840663" cy="0"/>
          </a:xfrm>
          <a:prstGeom prst="line">
            <a:avLst/>
          </a:prstGeom>
        </p:spPr>
        <p:style>
          <a:lnRef idx="1">
            <a:schemeClr val="dk1"/>
          </a:lnRef>
          <a:fillRef idx="0">
            <a:schemeClr val="dk1"/>
          </a:fillRef>
          <a:effectRef idx="0">
            <a:schemeClr val="dk1"/>
          </a:effectRef>
          <a:fontRef idx="minor">
            <a:schemeClr val="tx1"/>
          </a:fontRef>
        </p:style>
      </p:cxnSp>
      <p:sp>
        <p:nvSpPr>
          <p:cNvPr id="4" name="L 形 3"/>
          <p:cNvSpPr/>
          <p:nvPr/>
        </p:nvSpPr>
        <p:spPr>
          <a:xfrm rot="13498344">
            <a:off x="400050" y="317500"/>
            <a:ext cx="144463" cy="144463"/>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5" name="L 形 4"/>
          <p:cNvSpPr/>
          <p:nvPr/>
        </p:nvSpPr>
        <p:spPr>
          <a:xfrm rot="13498344">
            <a:off x="534988" y="317500"/>
            <a:ext cx="144462" cy="144463"/>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6" name="L 形 5"/>
          <p:cNvSpPr/>
          <p:nvPr/>
        </p:nvSpPr>
        <p:spPr>
          <a:xfrm rot="13498344">
            <a:off x="265113" y="317500"/>
            <a:ext cx="144462" cy="144463"/>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graphicFrame>
        <p:nvGraphicFramePr>
          <p:cNvPr id="8" name="表格 7">
            <a:extLst>
              <a:ext uri="{FF2B5EF4-FFF2-40B4-BE49-F238E27FC236}">
                <a16:creationId xmlns:a16="http://schemas.microsoft.com/office/drawing/2014/main" id="{33504D8C-7CB1-FD38-DD2D-28EF9E60ED99}"/>
              </a:ext>
            </a:extLst>
          </p:cNvPr>
          <p:cNvGraphicFramePr>
            <a:graphicFrameLocks noGrp="1"/>
          </p:cNvGraphicFramePr>
          <p:nvPr>
            <p:extLst>
              <p:ext uri="{D42A27DB-BD31-4B8C-83A1-F6EECF244321}">
                <p14:modId xmlns:p14="http://schemas.microsoft.com/office/powerpoint/2010/main" val="1299005744"/>
              </p:ext>
            </p:extLst>
          </p:nvPr>
        </p:nvGraphicFramePr>
        <p:xfrm>
          <a:off x="982872" y="1030516"/>
          <a:ext cx="6984776" cy="3575233"/>
        </p:xfrm>
        <a:graphic>
          <a:graphicData uri="http://schemas.openxmlformats.org/drawingml/2006/table">
            <a:tbl>
              <a:tblPr/>
              <a:tblGrid>
                <a:gridCol w="1412594">
                  <a:extLst>
                    <a:ext uri="{9D8B030D-6E8A-4147-A177-3AD203B41FA5}">
                      <a16:colId xmlns:a16="http://schemas.microsoft.com/office/drawing/2014/main" val="20743110"/>
                    </a:ext>
                  </a:extLst>
                </a:gridCol>
                <a:gridCol w="2729111">
                  <a:extLst>
                    <a:ext uri="{9D8B030D-6E8A-4147-A177-3AD203B41FA5}">
                      <a16:colId xmlns:a16="http://schemas.microsoft.com/office/drawing/2014/main" val="1801937041"/>
                    </a:ext>
                  </a:extLst>
                </a:gridCol>
                <a:gridCol w="2843071">
                  <a:extLst>
                    <a:ext uri="{9D8B030D-6E8A-4147-A177-3AD203B41FA5}">
                      <a16:colId xmlns:a16="http://schemas.microsoft.com/office/drawing/2014/main" val="2468317376"/>
                    </a:ext>
                  </a:extLst>
                </a:gridCol>
              </a:tblGrid>
              <a:tr h="181178">
                <a:tc>
                  <a:txBody>
                    <a:bodyPr/>
                    <a:lstStyle/>
                    <a:p>
                      <a:pPr algn="ctr" fontAlgn="ctr"/>
                      <a:r>
                        <a:rPr lang="zh-CN" altLang="en-US" sz="1100" b="1" i="0" u="none" strike="noStrike" dirty="0">
                          <a:solidFill>
                            <a:srgbClr val="000000"/>
                          </a:solidFill>
                          <a:effectLst/>
                          <a:latin typeface="宋体" panose="02010600030101010101" pitchFamily="2" charset="-122"/>
                          <a:ea typeface="宋体" panose="02010600030101010101" pitchFamily="2" charset="-122"/>
                        </a:rPr>
                        <a:t>额度控制名称</a:t>
                      </a:r>
                    </a:p>
                  </a:txBody>
                  <a:tcPr marL="6039" marR="6039" marT="6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100" b="1" i="0" u="none" strike="noStrike" dirty="0">
                          <a:solidFill>
                            <a:srgbClr val="000000"/>
                          </a:solidFill>
                          <a:effectLst/>
                          <a:latin typeface="宋体" panose="02010600030101010101" pitchFamily="2" charset="-122"/>
                          <a:ea typeface="宋体" panose="02010600030101010101" pitchFamily="2" charset="-122"/>
                        </a:rPr>
                        <a:t>对应经济分类</a:t>
                      </a:r>
                    </a:p>
                  </a:txBody>
                  <a:tcPr marL="6039" marR="6039" marT="6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100" b="1" i="0" u="none" strike="noStrike">
                          <a:solidFill>
                            <a:srgbClr val="000000"/>
                          </a:solidFill>
                          <a:effectLst/>
                          <a:latin typeface="宋体" panose="02010600030101010101" pitchFamily="2" charset="-122"/>
                          <a:ea typeface="宋体" panose="02010600030101010101" pitchFamily="2" charset="-122"/>
                        </a:rPr>
                        <a:t>备注</a:t>
                      </a:r>
                    </a:p>
                  </a:txBody>
                  <a:tcPr marL="6039" marR="6039" marT="6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0973942"/>
                  </a:ext>
                </a:extLst>
              </a:tr>
              <a:tr h="175139">
                <a:tc rowSpan="17">
                  <a:txBody>
                    <a:bodyPr/>
                    <a:lstStyle/>
                    <a:p>
                      <a:pPr algn="ctr" fontAlgn="ctr"/>
                      <a:r>
                        <a:rPr lang="zh-CN" altLang="en-US" sz="1100" b="1" i="0" u="none" strike="noStrike">
                          <a:solidFill>
                            <a:srgbClr val="000000"/>
                          </a:solidFill>
                          <a:effectLst/>
                          <a:latin typeface="宋体" panose="02010600030101010101" pitchFamily="2" charset="-122"/>
                          <a:ea typeface="宋体" panose="02010600030101010101" pitchFamily="2" charset="-122"/>
                        </a:rPr>
                        <a:t>业务费</a:t>
                      </a:r>
                    </a:p>
                  </a:txBody>
                  <a:tcPr marL="6039" marR="6039" marT="6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1100" b="1" i="0" u="none" strike="noStrike">
                          <a:solidFill>
                            <a:srgbClr val="000000"/>
                          </a:solidFill>
                          <a:effectLst/>
                          <a:latin typeface="宋体" panose="02010600030101010101" pitchFamily="2" charset="-122"/>
                          <a:ea typeface="宋体" panose="02010600030101010101" pitchFamily="2" charset="-122"/>
                        </a:rPr>
                        <a:t>30201/</a:t>
                      </a:r>
                      <a:r>
                        <a:rPr lang="zh-CN" altLang="en-US" sz="1100" b="1" i="0" u="none" strike="noStrike">
                          <a:solidFill>
                            <a:srgbClr val="000000"/>
                          </a:solidFill>
                          <a:effectLst/>
                          <a:latin typeface="宋体" panose="02010600030101010101" pitchFamily="2" charset="-122"/>
                          <a:ea typeface="宋体" panose="02010600030101010101" pitchFamily="2" charset="-122"/>
                        </a:rPr>
                        <a:t>办公费</a:t>
                      </a:r>
                    </a:p>
                  </a:txBody>
                  <a:tcPr marL="6039" marR="6039" marT="6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100" b="1" i="0" u="none" strike="noStrike">
                          <a:solidFill>
                            <a:srgbClr val="000000"/>
                          </a:solidFill>
                          <a:effectLst/>
                          <a:latin typeface="宋体" panose="02010600030101010101" pitchFamily="2" charset="-122"/>
                          <a:ea typeface="宋体" panose="02010600030101010101" pitchFamily="2" charset="-122"/>
                        </a:rPr>
                        <a:t>图书资料、办公文具、办公软件会员费等</a:t>
                      </a:r>
                    </a:p>
                  </a:txBody>
                  <a:tcPr marL="6039" marR="6039" marT="6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2056489"/>
                  </a:ext>
                </a:extLst>
              </a:tr>
              <a:tr h="175139">
                <a:tc vMerge="1">
                  <a:txBody>
                    <a:bodyPr/>
                    <a:lstStyle/>
                    <a:p>
                      <a:endParaRPr lang="zh-CN" altLang="en-US"/>
                    </a:p>
                  </a:txBody>
                  <a:tcPr/>
                </a:tc>
                <a:tc>
                  <a:txBody>
                    <a:bodyPr/>
                    <a:lstStyle/>
                    <a:p>
                      <a:pPr algn="l" fontAlgn="ctr"/>
                      <a:r>
                        <a:rPr lang="en-US" altLang="zh-CN" sz="1100" b="1" i="0" u="none" strike="noStrike">
                          <a:solidFill>
                            <a:srgbClr val="000000"/>
                          </a:solidFill>
                          <a:effectLst/>
                          <a:latin typeface="宋体" panose="02010600030101010101" pitchFamily="2" charset="-122"/>
                          <a:ea typeface="宋体" panose="02010600030101010101" pitchFamily="2" charset="-122"/>
                        </a:rPr>
                        <a:t>30202/</a:t>
                      </a:r>
                      <a:r>
                        <a:rPr lang="zh-CN" altLang="en-US" sz="1100" b="1" i="0" u="none" strike="noStrike">
                          <a:solidFill>
                            <a:srgbClr val="000000"/>
                          </a:solidFill>
                          <a:effectLst/>
                          <a:latin typeface="宋体" panose="02010600030101010101" pitchFamily="2" charset="-122"/>
                          <a:ea typeface="宋体" panose="02010600030101010101" pitchFamily="2" charset="-122"/>
                        </a:rPr>
                        <a:t>印刷费</a:t>
                      </a:r>
                    </a:p>
                  </a:txBody>
                  <a:tcPr marL="6039" marR="6039" marT="6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100" b="1" i="0" u="none" strike="noStrike">
                          <a:solidFill>
                            <a:srgbClr val="000000"/>
                          </a:solidFill>
                          <a:effectLst/>
                          <a:latin typeface="宋体" panose="02010600030101010101" pitchFamily="2" charset="-122"/>
                          <a:ea typeface="宋体" panose="02010600030101010101" pitchFamily="2" charset="-122"/>
                        </a:rPr>
                        <a:t>　</a:t>
                      </a:r>
                    </a:p>
                  </a:txBody>
                  <a:tcPr marL="6039" marR="6039" marT="6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0632221"/>
                  </a:ext>
                </a:extLst>
              </a:tr>
              <a:tr h="175139">
                <a:tc vMerge="1">
                  <a:txBody>
                    <a:bodyPr/>
                    <a:lstStyle/>
                    <a:p>
                      <a:endParaRPr lang="zh-CN" altLang="en-US"/>
                    </a:p>
                  </a:txBody>
                  <a:tcPr/>
                </a:tc>
                <a:tc>
                  <a:txBody>
                    <a:bodyPr/>
                    <a:lstStyle/>
                    <a:p>
                      <a:pPr algn="l" fontAlgn="ctr"/>
                      <a:r>
                        <a:rPr lang="en-US" altLang="zh-CN" sz="1100" b="1" i="0" u="none" strike="noStrike">
                          <a:solidFill>
                            <a:srgbClr val="000000"/>
                          </a:solidFill>
                          <a:effectLst/>
                          <a:latin typeface="宋体" panose="02010600030101010101" pitchFamily="2" charset="-122"/>
                          <a:ea typeface="宋体" panose="02010600030101010101" pitchFamily="2" charset="-122"/>
                        </a:rPr>
                        <a:t>30207/</a:t>
                      </a:r>
                      <a:r>
                        <a:rPr lang="zh-CN" altLang="en-US" sz="1100" b="1" i="0" u="none" strike="noStrike">
                          <a:solidFill>
                            <a:srgbClr val="000000"/>
                          </a:solidFill>
                          <a:effectLst/>
                          <a:latin typeface="宋体" panose="02010600030101010101" pitchFamily="2" charset="-122"/>
                          <a:ea typeface="宋体" panose="02010600030101010101" pitchFamily="2" charset="-122"/>
                        </a:rPr>
                        <a:t>邮电费</a:t>
                      </a:r>
                    </a:p>
                  </a:txBody>
                  <a:tcPr marL="6039" marR="6039" marT="6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100" b="1" i="0" u="none" strike="noStrike" dirty="0">
                          <a:solidFill>
                            <a:srgbClr val="000000"/>
                          </a:solidFill>
                          <a:effectLst/>
                          <a:latin typeface="宋体" panose="02010600030101010101" pitchFamily="2" charset="-122"/>
                          <a:ea typeface="宋体" panose="02010600030101010101" pitchFamily="2" charset="-122"/>
                        </a:rPr>
                        <a:t>项目组成员电话费、邮寄费，不含网费。</a:t>
                      </a:r>
                      <a:r>
                        <a:rPr lang="zh-CN" altLang="en-US" sz="1100" b="1" i="0" u="none" strike="noStrike" dirty="0">
                          <a:solidFill>
                            <a:srgbClr val="FF0000"/>
                          </a:solidFill>
                          <a:effectLst/>
                          <a:latin typeface="宋体" panose="02010600030101010101" pitchFamily="2" charset="-122"/>
                          <a:ea typeface="宋体" panose="02010600030101010101" pitchFamily="2" charset="-122"/>
                        </a:rPr>
                        <a:t>网费在</a:t>
                      </a:r>
                      <a:r>
                        <a:rPr lang="zh-CN" altLang="en-US" sz="1100" b="1" i="0" u="none" strike="noStrike" dirty="0">
                          <a:solidFill>
                            <a:srgbClr val="FF0000"/>
                          </a:solidFill>
                          <a:effectLst/>
                          <a:latin typeface="宋体" panose="02010600030101010101" pitchFamily="2" charset="-122"/>
                          <a:ea typeface="+mn-ea"/>
                        </a:rPr>
                        <a:t>绩效奖励</a:t>
                      </a:r>
                      <a:r>
                        <a:rPr lang="en-US" altLang="zh-CN" sz="1100" b="1" i="0" u="none" strike="noStrike" dirty="0">
                          <a:solidFill>
                            <a:srgbClr val="FF0000"/>
                          </a:solidFill>
                          <a:effectLst/>
                          <a:latin typeface="宋体" panose="02010600030101010101" pitchFamily="2" charset="-122"/>
                          <a:ea typeface="+mn-ea"/>
                        </a:rPr>
                        <a:t>-</a:t>
                      </a:r>
                      <a:r>
                        <a:rPr lang="zh-CN" altLang="en-US" sz="1100" b="1" i="0" u="none" strike="noStrike" dirty="0">
                          <a:solidFill>
                            <a:srgbClr val="FF0000"/>
                          </a:solidFill>
                          <a:effectLst/>
                          <a:latin typeface="宋体" panose="02010600030101010101" pitchFamily="2" charset="-122"/>
                          <a:ea typeface="+mn-ea"/>
                        </a:rPr>
                        <a:t>业务费中报销。</a:t>
                      </a:r>
                      <a:endParaRPr lang="zh-CN" altLang="en-US" sz="1100" b="1" i="0" u="none" strike="noStrike" dirty="0">
                        <a:solidFill>
                          <a:srgbClr val="FF0000"/>
                        </a:solidFill>
                        <a:effectLst/>
                        <a:latin typeface="宋体" panose="02010600030101010101" pitchFamily="2" charset="-122"/>
                        <a:ea typeface="宋体" panose="02010600030101010101" pitchFamily="2" charset="-122"/>
                      </a:endParaRPr>
                    </a:p>
                  </a:txBody>
                  <a:tcPr marL="6039" marR="6039" marT="6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4838196"/>
                  </a:ext>
                </a:extLst>
              </a:tr>
              <a:tr h="175139">
                <a:tc vMerge="1">
                  <a:txBody>
                    <a:bodyPr/>
                    <a:lstStyle/>
                    <a:p>
                      <a:endParaRPr lang="zh-CN" altLang="en-US"/>
                    </a:p>
                  </a:txBody>
                  <a:tcPr/>
                </a:tc>
                <a:tc>
                  <a:txBody>
                    <a:bodyPr/>
                    <a:lstStyle/>
                    <a:p>
                      <a:pPr algn="l" fontAlgn="ctr"/>
                      <a:r>
                        <a:rPr lang="en-US" altLang="zh-CN" sz="1100" b="1" i="0" u="none" strike="noStrike">
                          <a:solidFill>
                            <a:srgbClr val="000000"/>
                          </a:solidFill>
                          <a:effectLst/>
                          <a:latin typeface="宋体" panose="02010600030101010101" pitchFamily="2" charset="-122"/>
                          <a:ea typeface="宋体" panose="02010600030101010101" pitchFamily="2" charset="-122"/>
                        </a:rPr>
                        <a:t>30211/</a:t>
                      </a:r>
                      <a:r>
                        <a:rPr lang="zh-CN" altLang="en-US" sz="1100" b="1" i="0" u="none" strike="noStrike">
                          <a:solidFill>
                            <a:srgbClr val="000000"/>
                          </a:solidFill>
                          <a:effectLst/>
                          <a:latin typeface="宋体" panose="02010600030101010101" pitchFamily="2" charset="-122"/>
                          <a:ea typeface="宋体" panose="02010600030101010101" pitchFamily="2" charset="-122"/>
                        </a:rPr>
                        <a:t>差旅费</a:t>
                      </a:r>
                    </a:p>
                  </a:txBody>
                  <a:tcPr marL="6039" marR="6039" marT="6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100" b="1" i="0" u="none" strike="noStrike">
                          <a:solidFill>
                            <a:srgbClr val="000000"/>
                          </a:solidFill>
                          <a:effectLst/>
                          <a:latin typeface="宋体" panose="02010600030101010101" pitchFamily="2" charset="-122"/>
                          <a:ea typeface="宋体" panose="02010600030101010101" pitchFamily="2" charset="-122"/>
                        </a:rPr>
                        <a:t>　</a:t>
                      </a:r>
                    </a:p>
                  </a:txBody>
                  <a:tcPr marL="6039" marR="6039" marT="6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6220588"/>
                  </a:ext>
                </a:extLst>
              </a:tr>
              <a:tr h="175139">
                <a:tc vMerge="1">
                  <a:txBody>
                    <a:bodyPr/>
                    <a:lstStyle/>
                    <a:p>
                      <a:endParaRPr lang="zh-CN" altLang="en-US"/>
                    </a:p>
                  </a:txBody>
                  <a:tcPr/>
                </a:tc>
                <a:tc>
                  <a:txBody>
                    <a:bodyPr/>
                    <a:lstStyle/>
                    <a:p>
                      <a:pPr algn="l" fontAlgn="ctr"/>
                      <a:r>
                        <a:rPr lang="en-US" altLang="zh-CN" sz="1100" b="1" i="0" u="none" strike="noStrike">
                          <a:solidFill>
                            <a:srgbClr val="000000"/>
                          </a:solidFill>
                          <a:effectLst/>
                          <a:latin typeface="宋体" panose="02010600030101010101" pitchFamily="2" charset="-122"/>
                          <a:ea typeface="宋体" panose="02010600030101010101" pitchFamily="2" charset="-122"/>
                        </a:rPr>
                        <a:t>3021302/</a:t>
                      </a:r>
                      <a:r>
                        <a:rPr lang="zh-CN" altLang="en-US" sz="1100" b="1" i="0" u="none" strike="noStrike">
                          <a:solidFill>
                            <a:srgbClr val="000000"/>
                          </a:solidFill>
                          <a:effectLst/>
                          <a:latin typeface="宋体" panose="02010600030101010101" pitchFamily="2" charset="-122"/>
                          <a:ea typeface="宋体" panose="02010600030101010101" pitchFamily="2" charset="-122"/>
                        </a:rPr>
                        <a:t>网络信息系统运维费</a:t>
                      </a:r>
                    </a:p>
                  </a:txBody>
                  <a:tcPr marL="6039" marR="6039" marT="6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100" b="1" i="0" u="none" strike="noStrike" dirty="0">
                          <a:solidFill>
                            <a:srgbClr val="000000"/>
                          </a:solidFill>
                          <a:effectLst/>
                          <a:latin typeface="宋体" panose="02010600030101010101" pitchFamily="2" charset="-122"/>
                          <a:ea typeface="宋体" panose="02010600030101010101" pitchFamily="2" charset="-122"/>
                        </a:rPr>
                        <a:t>　</a:t>
                      </a:r>
                    </a:p>
                  </a:txBody>
                  <a:tcPr marL="6039" marR="6039" marT="6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8635968"/>
                  </a:ext>
                </a:extLst>
              </a:tr>
              <a:tr h="175139">
                <a:tc vMerge="1">
                  <a:txBody>
                    <a:bodyPr/>
                    <a:lstStyle/>
                    <a:p>
                      <a:endParaRPr lang="zh-CN" altLang="en-US"/>
                    </a:p>
                  </a:txBody>
                  <a:tcPr/>
                </a:tc>
                <a:tc>
                  <a:txBody>
                    <a:bodyPr/>
                    <a:lstStyle/>
                    <a:p>
                      <a:pPr algn="l" fontAlgn="ctr"/>
                      <a:r>
                        <a:rPr lang="en-US" altLang="zh-CN" sz="1100" b="1" i="0" u="none" strike="noStrike">
                          <a:solidFill>
                            <a:srgbClr val="000000"/>
                          </a:solidFill>
                          <a:effectLst/>
                          <a:latin typeface="宋体" panose="02010600030101010101" pitchFamily="2" charset="-122"/>
                          <a:ea typeface="宋体" panose="02010600030101010101" pitchFamily="2" charset="-122"/>
                        </a:rPr>
                        <a:t>3021399/</a:t>
                      </a:r>
                      <a:r>
                        <a:rPr lang="zh-CN" altLang="en-US" sz="1100" b="1" i="0" u="none" strike="noStrike">
                          <a:solidFill>
                            <a:srgbClr val="000000"/>
                          </a:solidFill>
                          <a:effectLst/>
                          <a:latin typeface="宋体" panose="02010600030101010101" pitchFamily="2" charset="-122"/>
                          <a:ea typeface="宋体" panose="02010600030101010101" pitchFamily="2" charset="-122"/>
                        </a:rPr>
                        <a:t>其他维修费</a:t>
                      </a:r>
                    </a:p>
                  </a:txBody>
                  <a:tcPr marL="6039" marR="6039" marT="6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100" b="1" i="0" u="none" strike="noStrike">
                          <a:solidFill>
                            <a:srgbClr val="000000"/>
                          </a:solidFill>
                          <a:effectLst/>
                          <a:latin typeface="宋体" panose="02010600030101010101" pitchFamily="2" charset="-122"/>
                          <a:ea typeface="宋体" panose="02010600030101010101" pitchFamily="2" charset="-122"/>
                        </a:rPr>
                        <a:t>　</a:t>
                      </a:r>
                    </a:p>
                  </a:txBody>
                  <a:tcPr marL="6039" marR="6039" marT="6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4506467"/>
                  </a:ext>
                </a:extLst>
              </a:tr>
              <a:tr h="175139">
                <a:tc vMerge="1">
                  <a:txBody>
                    <a:bodyPr/>
                    <a:lstStyle/>
                    <a:p>
                      <a:endParaRPr lang="zh-CN" altLang="en-US"/>
                    </a:p>
                  </a:txBody>
                  <a:tcPr/>
                </a:tc>
                <a:tc>
                  <a:txBody>
                    <a:bodyPr/>
                    <a:lstStyle/>
                    <a:p>
                      <a:pPr algn="l" fontAlgn="ctr"/>
                      <a:r>
                        <a:rPr lang="en-US" altLang="zh-CN" sz="1100" b="1" i="0" u="none" strike="noStrike">
                          <a:solidFill>
                            <a:srgbClr val="000000"/>
                          </a:solidFill>
                          <a:effectLst/>
                          <a:latin typeface="宋体" panose="02010600030101010101" pitchFamily="2" charset="-122"/>
                          <a:ea typeface="宋体" panose="02010600030101010101" pitchFamily="2" charset="-122"/>
                        </a:rPr>
                        <a:t>3021403/</a:t>
                      </a:r>
                      <a:r>
                        <a:rPr lang="zh-CN" altLang="en-US" sz="1100" b="1" i="0" u="none" strike="noStrike">
                          <a:solidFill>
                            <a:srgbClr val="000000"/>
                          </a:solidFill>
                          <a:effectLst/>
                          <a:latin typeface="宋体" panose="02010600030101010101" pitchFamily="2" charset="-122"/>
                          <a:ea typeface="宋体" panose="02010600030101010101" pitchFamily="2" charset="-122"/>
                        </a:rPr>
                        <a:t>专用通讯网租赁费</a:t>
                      </a:r>
                    </a:p>
                  </a:txBody>
                  <a:tcPr marL="6039" marR="6039" marT="6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100" b="1" i="0" u="none" strike="noStrike">
                          <a:solidFill>
                            <a:srgbClr val="000000"/>
                          </a:solidFill>
                          <a:effectLst/>
                          <a:latin typeface="宋体" panose="02010600030101010101" pitchFamily="2" charset="-122"/>
                          <a:ea typeface="宋体" panose="02010600030101010101" pitchFamily="2" charset="-122"/>
                        </a:rPr>
                        <a:t>　</a:t>
                      </a:r>
                    </a:p>
                  </a:txBody>
                  <a:tcPr marL="6039" marR="6039" marT="6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3147522"/>
                  </a:ext>
                </a:extLst>
              </a:tr>
              <a:tr h="175139">
                <a:tc vMerge="1">
                  <a:txBody>
                    <a:bodyPr/>
                    <a:lstStyle/>
                    <a:p>
                      <a:endParaRPr lang="zh-CN" altLang="en-US"/>
                    </a:p>
                  </a:txBody>
                  <a:tcPr/>
                </a:tc>
                <a:tc>
                  <a:txBody>
                    <a:bodyPr/>
                    <a:lstStyle/>
                    <a:p>
                      <a:pPr algn="l" fontAlgn="ctr"/>
                      <a:r>
                        <a:rPr lang="en-US" altLang="zh-CN" sz="1100" b="1" i="0" u="none" strike="noStrike" dirty="0">
                          <a:solidFill>
                            <a:srgbClr val="000000"/>
                          </a:solidFill>
                          <a:effectLst/>
                          <a:latin typeface="宋体" panose="02010600030101010101" pitchFamily="2" charset="-122"/>
                          <a:ea typeface="宋体" panose="02010600030101010101" pitchFamily="2" charset="-122"/>
                        </a:rPr>
                        <a:t>3021499/</a:t>
                      </a:r>
                      <a:r>
                        <a:rPr lang="zh-CN" altLang="en-US" sz="1100" b="1" i="0" u="none" strike="noStrike" dirty="0">
                          <a:solidFill>
                            <a:srgbClr val="000000"/>
                          </a:solidFill>
                          <a:effectLst/>
                          <a:latin typeface="宋体" panose="02010600030101010101" pitchFamily="2" charset="-122"/>
                          <a:ea typeface="宋体" panose="02010600030101010101" pitchFamily="2" charset="-122"/>
                        </a:rPr>
                        <a:t>其他租赁费</a:t>
                      </a:r>
                    </a:p>
                  </a:txBody>
                  <a:tcPr marL="6039" marR="6039" marT="6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100" b="1" i="0" u="none" strike="noStrike">
                          <a:solidFill>
                            <a:srgbClr val="000000"/>
                          </a:solidFill>
                          <a:effectLst/>
                          <a:latin typeface="宋体" panose="02010600030101010101" pitchFamily="2" charset="-122"/>
                          <a:ea typeface="宋体" panose="02010600030101010101" pitchFamily="2" charset="-122"/>
                        </a:rPr>
                        <a:t>　</a:t>
                      </a:r>
                    </a:p>
                  </a:txBody>
                  <a:tcPr marL="6039" marR="6039" marT="6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6540252"/>
                  </a:ext>
                </a:extLst>
              </a:tr>
              <a:tr h="211157">
                <a:tc vMerge="1">
                  <a:txBody>
                    <a:bodyPr/>
                    <a:lstStyle/>
                    <a:p>
                      <a:endParaRPr lang="zh-CN" altLang="en-US"/>
                    </a:p>
                  </a:txBody>
                  <a:tcPr/>
                </a:tc>
                <a:tc>
                  <a:txBody>
                    <a:bodyPr/>
                    <a:lstStyle/>
                    <a:p>
                      <a:pPr algn="l" fontAlgn="ctr"/>
                      <a:r>
                        <a:rPr lang="en-US" altLang="zh-CN" sz="1100" b="1" i="0" u="none" strike="noStrike">
                          <a:solidFill>
                            <a:srgbClr val="000000"/>
                          </a:solidFill>
                          <a:effectLst/>
                          <a:latin typeface="宋体" panose="02010600030101010101" pitchFamily="2" charset="-122"/>
                          <a:ea typeface="宋体" panose="02010600030101010101" pitchFamily="2" charset="-122"/>
                        </a:rPr>
                        <a:t>30215/</a:t>
                      </a:r>
                      <a:r>
                        <a:rPr lang="zh-CN" altLang="en-US" sz="1100" b="1" i="0" u="none" strike="noStrike">
                          <a:solidFill>
                            <a:srgbClr val="000000"/>
                          </a:solidFill>
                          <a:effectLst/>
                          <a:latin typeface="宋体" panose="02010600030101010101" pitchFamily="2" charset="-122"/>
                          <a:ea typeface="宋体" panose="02010600030101010101" pitchFamily="2" charset="-122"/>
                        </a:rPr>
                        <a:t>会议费</a:t>
                      </a:r>
                    </a:p>
                  </a:txBody>
                  <a:tcPr marL="6039" marR="6039" marT="6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100" b="1" i="0" u="none" strike="noStrike" dirty="0">
                          <a:solidFill>
                            <a:srgbClr val="FF0000"/>
                          </a:solidFill>
                          <a:effectLst/>
                          <a:latin typeface="宋体" panose="02010600030101010101" pitchFamily="2" charset="-122"/>
                          <a:ea typeface="宋体" panose="02010600030101010101" pitchFamily="2" charset="-122"/>
                        </a:rPr>
                        <a:t>举办</a:t>
                      </a:r>
                      <a:r>
                        <a:rPr lang="zh-CN" altLang="en-US" sz="1100" b="1" i="0" u="none" strike="noStrike" dirty="0">
                          <a:solidFill>
                            <a:srgbClr val="000000"/>
                          </a:solidFill>
                          <a:effectLst/>
                          <a:latin typeface="宋体" panose="02010600030101010101" pitchFamily="2" charset="-122"/>
                          <a:ea typeface="宋体" panose="02010600030101010101" pitchFamily="2" charset="-122"/>
                        </a:rPr>
                        <a:t>会议的相关费用</a:t>
                      </a:r>
                    </a:p>
                  </a:txBody>
                  <a:tcPr marL="6039" marR="6039" marT="6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9051383"/>
                  </a:ext>
                </a:extLst>
              </a:tr>
              <a:tr h="175139">
                <a:tc vMerge="1">
                  <a:txBody>
                    <a:bodyPr/>
                    <a:lstStyle/>
                    <a:p>
                      <a:endParaRPr lang="zh-CN" altLang="en-US"/>
                    </a:p>
                  </a:txBody>
                  <a:tcPr/>
                </a:tc>
                <a:tc>
                  <a:txBody>
                    <a:bodyPr/>
                    <a:lstStyle/>
                    <a:p>
                      <a:pPr algn="l" fontAlgn="ctr"/>
                      <a:r>
                        <a:rPr lang="en-US" altLang="zh-CN" sz="1100" b="1" i="0" u="none" strike="noStrike">
                          <a:solidFill>
                            <a:srgbClr val="000000"/>
                          </a:solidFill>
                          <a:effectLst/>
                          <a:latin typeface="宋体" panose="02010600030101010101" pitchFamily="2" charset="-122"/>
                          <a:ea typeface="宋体" panose="02010600030101010101" pitchFamily="2" charset="-122"/>
                        </a:rPr>
                        <a:t>30216/</a:t>
                      </a:r>
                      <a:r>
                        <a:rPr lang="zh-CN" altLang="en-US" sz="1100" b="1" i="0" u="none" strike="noStrike">
                          <a:solidFill>
                            <a:srgbClr val="000000"/>
                          </a:solidFill>
                          <a:effectLst/>
                          <a:latin typeface="宋体" panose="02010600030101010101" pitchFamily="2" charset="-122"/>
                          <a:ea typeface="宋体" panose="02010600030101010101" pitchFamily="2" charset="-122"/>
                        </a:rPr>
                        <a:t>培训费</a:t>
                      </a:r>
                    </a:p>
                  </a:txBody>
                  <a:tcPr marL="6039" marR="6039" marT="6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100" b="1" i="0" u="none" strike="noStrike">
                          <a:solidFill>
                            <a:srgbClr val="000000"/>
                          </a:solidFill>
                          <a:effectLst/>
                          <a:latin typeface="宋体" panose="02010600030101010101" pitchFamily="2" charset="-122"/>
                          <a:ea typeface="宋体" panose="02010600030101010101" pitchFamily="2" charset="-122"/>
                        </a:rPr>
                        <a:t>　</a:t>
                      </a:r>
                    </a:p>
                  </a:txBody>
                  <a:tcPr marL="6039" marR="6039" marT="6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0709149"/>
                  </a:ext>
                </a:extLst>
              </a:tr>
              <a:tr h="175139">
                <a:tc vMerge="1">
                  <a:txBody>
                    <a:bodyPr/>
                    <a:lstStyle/>
                    <a:p>
                      <a:endParaRPr lang="zh-CN" altLang="en-US"/>
                    </a:p>
                  </a:txBody>
                  <a:tcPr/>
                </a:tc>
                <a:tc>
                  <a:txBody>
                    <a:bodyPr/>
                    <a:lstStyle/>
                    <a:p>
                      <a:pPr algn="l" fontAlgn="ctr"/>
                      <a:r>
                        <a:rPr lang="en-US" altLang="zh-CN" sz="1100" b="1" i="0" u="none" strike="noStrike">
                          <a:solidFill>
                            <a:srgbClr val="000000"/>
                          </a:solidFill>
                          <a:effectLst/>
                          <a:latin typeface="宋体" panose="02010600030101010101" pitchFamily="2" charset="-122"/>
                          <a:ea typeface="宋体" panose="02010600030101010101" pitchFamily="2" charset="-122"/>
                        </a:rPr>
                        <a:t>30227/</a:t>
                      </a:r>
                      <a:r>
                        <a:rPr lang="zh-CN" altLang="en-US" sz="1100" b="1" i="0" u="none" strike="noStrike">
                          <a:solidFill>
                            <a:srgbClr val="000000"/>
                          </a:solidFill>
                          <a:effectLst/>
                          <a:latin typeface="宋体" panose="02010600030101010101" pitchFamily="2" charset="-122"/>
                          <a:ea typeface="宋体" panose="02010600030101010101" pitchFamily="2" charset="-122"/>
                        </a:rPr>
                        <a:t>委托业务费</a:t>
                      </a:r>
                    </a:p>
                  </a:txBody>
                  <a:tcPr marL="6039" marR="6039" marT="6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100" b="1" i="0" u="none" strike="noStrike">
                          <a:solidFill>
                            <a:srgbClr val="000000"/>
                          </a:solidFill>
                          <a:effectLst/>
                          <a:latin typeface="宋体" panose="02010600030101010101" pitchFamily="2" charset="-122"/>
                          <a:ea typeface="宋体" panose="02010600030101010101" pitchFamily="2" charset="-122"/>
                        </a:rPr>
                        <a:t>委托外单位加工、设计制作、测试化验等费用</a:t>
                      </a:r>
                    </a:p>
                  </a:txBody>
                  <a:tcPr marL="6039" marR="6039" marT="6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655657"/>
                  </a:ext>
                </a:extLst>
              </a:tr>
              <a:tr h="175139">
                <a:tc vMerge="1">
                  <a:txBody>
                    <a:bodyPr/>
                    <a:lstStyle/>
                    <a:p>
                      <a:endParaRPr lang="zh-CN" altLang="en-US"/>
                    </a:p>
                  </a:txBody>
                  <a:tcPr/>
                </a:tc>
                <a:tc>
                  <a:txBody>
                    <a:bodyPr/>
                    <a:lstStyle/>
                    <a:p>
                      <a:pPr algn="l" fontAlgn="ctr"/>
                      <a:r>
                        <a:rPr lang="en-US" altLang="zh-CN" sz="1100" b="1" i="0" u="none" strike="noStrike">
                          <a:solidFill>
                            <a:srgbClr val="000000"/>
                          </a:solidFill>
                          <a:effectLst/>
                          <a:latin typeface="宋体" panose="02010600030101010101" pitchFamily="2" charset="-122"/>
                          <a:ea typeface="宋体" panose="02010600030101010101" pitchFamily="2" charset="-122"/>
                        </a:rPr>
                        <a:t>30239/</a:t>
                      </a:r>
                      <a:r>
                        <a:rPr lang="zh-CN" altLang="en-US" sz="1100" b="1" i="0" u="none" strike="noStrike">
                          <a:solidFill>
                            <a:srgbClr val="000000"/>
                          </a:solidFill>
                          <a:effectLst/>
                          <a:latin typeface="宋体" panose="02010600030101010101" pitchFamily="2" charset="-122"/>
                          <a:ea typeface="宋体" panose="02010600030101010101" pitchFamily="2" charset="-122"/>
                        </a:rPr>
                        <a:t>其他交通费用</a:t>
                      </a:r>
                    </a:p>
                  </a:txBody>
                  <a:tcPr marL="6039" marR="6039" marT="6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100" b="1" i="0" u="none" strike="noStrike" dirty="0">
                          <a:solidFill>
                            <a:srgbClr val="000000"/>
                          </a:solidFill>
                          <a:effectLst/>
                          <a:latin typeface="宋体" panose="02010600030101010101" pitchFamily="2" charset="-122"/>
                          <a:ea typeface="宋体" panose="02010600030101010101" pitchFamily="2" charset="-122"/>
                        </a:rPr>
                        <a:t>出租车费用、公交地铁费用等，</a:t>
                      </a:r>
                      <a:r>
                        <a:rPr lang="zh-CN" altLang="en-US" sz="1100" b="1" i="0" u="none" strike="noStrike" dirty="0">
                          <a:solidFill>
                            <a:srgbClr val="FF0000"/>
                          </a:solidFill>
                          <a:effectLst/>
                          <a:latin typeface="宋体" panose="02010600030101010101" pitchFamily="2" charset="-122"/>
                          <a:ea typeface="宋体" panose="02010600030101010101" pitchFamily="2" charset="-122"/>
                        </a:rPr>
                        <a:t>不含汽油费，汽油费在绩效奖励</a:t>
                      </a:r>
                      <a:r>
                        <a:rPr lang="en-US" altLang="zh-CN" sz="1100" b="1" i="0" u="none" strike="noStrike" dirty="0">
                          <a:solidFill>
                            <a:srgbClr val="FF0000"/>
                          </a:solidFill>
                          <a:effectLst/>
                          <a:latin typeface="宋体" panose="02010600030101010101" pitchFamily="2" charset="-122"/>
                          <a:ea typeface="宋体" panose="02010600030101010101" pitchFamily="2" charset="-122"/>
                        </a:rPr>
                        <a:t>-</a:t>
                      </a:r>
                      <a:r>
                        <a:rPr lang="zh-CN" altLang="en-US" sz="1100" b="1" i="0" u="none" strike="noStrike" dirty="0">
                          <a:solidFill>
                            <a:srgbClr val="FF0000"/>
                          </a:solidFill>
                          <a:effectLst/>
                          <a:latin typeface="宋体" panose="02010600030101010101" pitchFamily="2" charset="-122"/>
                          <a:ea typeface="宋体" panose="02010600030101010101" pitchFamily="2" charset="-122"/>
                        </a:rPr>
                        <a:t>业务费中报销。</a:t>
                      </a:r>
                    </a:p>
                  </a:txBody>
                  <a:tcPr marL="6039" marR="6039" marT="6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1424928"/>
                  </a:ext>
                </a:extLst>
              </a:tr>
              <a:tr h="175139">
                <a:tc vMerge="1">
                  <a:txBody>
                    <a:bodyPr/>
                    <a:lstStyle/>
                    <a:p>
                      <a:endParaRPr lang="zh-CN" altLang="en-US"/>
                    </a:p>
                  </a:txBody>
                  <a:tcPr/>
                </a:tc>
                <a:tc>
                  <a:txBody>
                    <a:bodyPr/>
                    <a:lstStyle/>
                    <a:p>
                      <a:pPr algn="l" fontAlgn="ctr"/>
                      <a:r>
                        <a:rPr lang="en-US" altLang="zh-CN" sz="1100" b="1" i="0" u="none" strike="noStrike">
                          <a:solidFill>
                            <a:srgbClr val="000000"/>
                          </a:solidFill>
                          <a:effectLst/>
                          <a:latin typeface="宋体" panose="02010600030101010101" pitchFamily="2" charset="-122"/>
                          <a:ea typeface="宋体" panose="02010600030101010101" pitchFamily="2" charset="-122"/>
                        </a:rPr>
                        <a:t>30240/</a:t>
                      </a:r>
                      <a:r>
                        <a:rPr lang="zh-CN" altLang="en-US" sz="1100" b="1" i="0" u="none" strike="noStrike">
                          <a:solidFill>
                            <a:srgbClr val="000000"/>
                          </a:solidFill>
                          <a:effectLst/>
                          <a:latin typeface="宋体" panose="02010600030101010101" pitchFamily="2" charset="-122"/>
                          <a:ea typeface="宋体" panose="02010600030101010101" pitchFamily="2" charset="-122"/>
                        </a:rPr>
                        <a:t>税金及附加费用</a:t>
                      </a:r>
                    </a:p>
                  </a:txBody>
                  <a:tcPr marL="6039" marR="6039" marT="6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100" b="1" i="0" u="none" strike="noStrike">
                          <a:solidFill>
                            <a:srgbClr val="000000"/>
                          </a:solidFill>
                          <a:effectLst/>
                          <a:latin typeface="宋体" panose="02010600030101010101" pitchFamily="2" charset="-122"/>
                          <a:ea typeface="宋体" panose="02010600030101010101" pitchFamily="2" charset="-122"/>
                        </a:rPr>
                        <a:t>　</a:t>
                      </a:r>
                    </a:p>
                  </a:txBody>
                  <a:tcPr marL="6039" marR="6039" marT="6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4753812"/>
                  </a:ext>
                </a:extLst>
              </a:tr>
              <a:tr h="175139">
                <a:tc vMerge="1">
                  <a:txBody>
                    <a:bodyPr/>
                    <a:lstStyle/>
                    <a:p>
                      <a:endParaRPr lang="zh-CN" altLang="en-US"/>
                    </a:p>
                  </a:txBody>
                  <a:tcPr/>
                </a:tc>
                <a:tc>
                  <a:txBody>
                    <a:bodyPr/>
                    <a:lstStyle/>
                    <a:p>
                      <a:pPr algn="l" fontAlgn="ctr"/>
                      <a:r>
                        <a:rPr lang="en-US" altLang="zh-CN" sz="1100" b="1" i="0" u="none" strike="noStrike">
                          <a:solidFill>
                            <a:srgbClr val="000000"/>
                          </a:solidFill>
                          <a:effectLst/>
                          <a:latin typeface="宋体" panose="02010600030101010101" pitchFamily="2" charset="-122"/>
                          <a:ea typeface="宋体" panose="02010600030101010101" pitchFamily="2" charset="-122"/>
                        </a:rPr>
                        <a:t>3029903/</a:t>
                      </a:r>
                      <a:r>
                        <a:rPr lang="zh-CN" altLang="en-US" sz="1100" b="1" i="0" u="none" strike="noStrike">
                          <a:solidFill>
                            <a:srgbClr val="000000"/>
                          </a:solidFill>
                          <a:effectLst/>
                          <a:latin typeface="宋体" panose="02010600030101010101" pitchFamily="2" charset="-122"/>
                          <a:ea typeface="宋体" panose="02010600030101010101" pitchFamily="2" charset="-122"/>
                        </a:rPr>
                        <a:t>国内组织的会员费</a:t>
                      </a:r>
                    </a:p>
                  </a:txBody>
                  <a:tcPr marL="6039" marR="6039" marT="6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100" b="1" i="0" u="none" strike="noStrike">
                          <a:solidFill>
                            <a:srgbClr val="000000"/>
                          </a:solidFill>
                          <a:effectLst/>
                          <a:latin typeface="宋体" panose="02010600030101010101" pitchFamily="2" charset="-122"/>
                          <a:ea typeface="宋体" panose="02010600030101010101" pitchFamily="2" charset="-122"/>
                        </a:rPr>
                        <a:t>　</a:t>
                      </a:r>
                    </a:p>
                  </a:txBody>
                  <a:tcPr marL="6039" marR="6039" marT="6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3641032"/>
                  </a:ext>
                </a:extLst>
              </a:tr>
              <a:tr h="175139">
                <a:tc vMerge="1">
                  <a:txBody>
                    <a:bodyPr/>
                    <a:lstStyle/>
                    <a:p>
                      <a:endParaRPr lang="zh-CN" altLang="en-US"/>
                    </a:p>
                  </a:txBody>
                  <a:tcPr/>
                </a:tc>
                <a:tc>
                  <a:txBody>
                    <a:bodyPr/>
                    <a:lstStyle/>
                    <a:p>
                      <a:pPr algn="l" fontAlgn="ctr"/>
                      <a:r>
                        <a:rPr lang="en-US" altLang="zh-CN" sz="1100" b="1" i="0" u="none" strike="noStrike">
                          <a:solidFill>
                            <a:srgbClr val="000000"/>
                          </a:solidFill>
                          <a:effectLst/>
                          <a:latin typeface="宋体" panose="02010600030101010101" pitchFamily="2" charset="-122"/>
                          <a:ea typeface="宋体" panose="02010600030101010101" pitchFamily="2" charset="-122"/>
                        </a:rPr>
                        <a:t>3029904/</a:t>
                      </a:r>
                      <a:r>
                        <a:rPr lang="zh-CN" altLang="en-US" sz="1100" b="1" i="0" u="none" strike="noStrike">
                          <a:solidFill>
                            <a:srgbClr val="000000"/>
                          </a:solidFill>
                          <a:effectLst/>
                          <a:latin typeface="宋体" panose="02010600030101010101" pitchFamily="2" charset="-122"/>
                          <a:ea typeface="宋体" panose="02010600030101010101" pitchFamily="2" charset="-122"/>
                        </a:rPr>
                        <a:t>广告宣传费</a:t>
                      </a:r>
                    </a:p>
                  </a:txBody>
                  <a:tcPr marL="6039" marR="6039" marT="6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100" b="1" i="0" u="none" strike="noStrike" dirty="0">
                          <a:solidFill>
                            <a:srgbClr val="000000"/>
                          </a:solidFill>
                          <a:effectLst/>
                          <a:latin typeface="宋体" panose="02010600030101010101" pitchFamily="2" charset="-122"/>
                          <a:ea typeface="宋体" panose="02010600030101010101" pitchFamily="2" charset="-122"/>
                        </a:rPr>
                        <a:t>宣传活动用横幅、展板等、宣传视频制作费</a:t>
                      </a:r>
                    </a:p>
                  </a:txBody>
                  <a:tcPr marL="6039" marR="6039" marT="6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518086"/>
                  </a:ext>
                </a:extLst>
              </a:tr>
              <a:tr h="223453">
                <a:tc vMerge="1">
                  <a:txBody>
                    <a:bodyPr/>
                    <a:lstStyle/>
                    <a:p>
                      <a:endParaRPr lang="zh-CN" altLang="en-US"/>
                    </a:p>
                  </a:txBody>
                  <a:tcPr/>
                </a:tc>
                <a:tc>
                  <a:txBody>
                    <a:bodyPr/>
                    <a:lstStyle/>
                    <a:p>
                      <a:pPr algn="l" fontAlgn="ctr"/>
                      <a:r>
                        <a:rPr lang="en-US" altLang="zh-CN" sz="1100" b="1" i="0" u="none" strike="noStrike" dirty="0">
                          <a:solidFill>
                            <a:srgbClr val="FF0000"/>
                          </a:solidFill>
                          <a:effectLst/>
                          <a:latin typeface="宋体" panose="02010600030101010101" pitchFamily="2" charset="-122"/>
                          <a:ea typeface="宋体" panose="02010600030101010101" pitchFamily="2" charset="-122"/>
                        </a:rPr>
                        <a:t>302999903/</a:t>
                      </a:r>
                      <a:r>
                        <a:rPr lang="zh-CN" altLang="en-US" sz="1100" b="1" i="0" u="none" strike="noStrike" dirty="0">
                          <a:solidFill>
                            <a:srgbClr val="FF0000"/>
                          </a:solidFill>
                          <a:effectLst/>
                          <a:latin typeface="宋体" panose="02010600030101010101" pitchFamily="2" charset="-122"/>
                          <a:ea typeface="宋体" panose="02010600030101010101" pitchFamily="2" charset="-122"/>
                        </a:rPr>
                        <a:t>文献出版知识产权费</a:t>
                      </a:r>
                    </a:p>
                  </a:txBody>
                  <a:tcPr marL="6039" marR="6039" marT="6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100" b="1" i="0" u="none" strike="noStrike" dirty="0">
                          <a:solidFill>
                            <a:srgbClr val="000000"/>
                          </a:solidFill>
                          <a:effectLst/>
                          <a:latin typeface="宋体" panose="02010600030101010101" pitchFamily="2" charset="-122"/>
                          <a:ea typeface="宋体" panose="02010600030101010101" pitchFamily="2" charset="-122"/>
                        </a:rPr>
                        <a:t>审稿费、图书出版、专利等知识产权相关费用</a:t>
                      </a:r>
                    </a:p>
                  </a:txBody>
                  <a:tcPr marL="6039" marR="6039" marT="6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8849522"/>
                  </a:ext>
                </a:extLst>
              </a:tr>
              <a:tr h="175139">
                <a:tc vMerge="1">
                  <a:txBody>
                    <a:bodyPr/>
                    <a:lstStyle/>
                    <a:p>
                      <a:endParaRPr lang="zh-CN" altLang="en-US"/>
                    </a:p>
                  </a:txBody>
                  <a:tcPr/>
                </a:tc>
                <a:tc>
                  <a:txBody>
                    <a:bodyPr/>
                    <a:lstStyle/>
                    <a:p>
                      <a:pPr algn="l" fontAlgn="ctr"/>
                      <a:r>
                        <a:rPr lang="en-US" altLang="zh-CN" sz="1100" b="1" i="0" u="none" strike="noStrike">
                          <a:solidFill>
                            <a:srgbClr val="000000"/>
                          </a:solidFill>
                          <a:effectLst/>
                          <a:latin typeface="宋体" panose="02010600030101010101" pitchFamily="2" charset="-122"/>
                          <a:ea typeface="宋体" panose="02010600030101010101" pitchFamily="2" charset="-122"/>
                        </a:rPr>
                        <a:t>30299990302/</a:t>
                      </a:r>
                      <a:r>
                        <a:rPr lang="zh-CN" altLang="en-US" sz="1100" b="1" i="0" u="none" strike="noStrike">
                          <a:solidFill>
                            <a:srgbClr val="000000"/>
                          </a:solidFill>
                          <a:effectLst/>
                          <a:latin typeface="宋体" panose="02010600030101010101" pitchFamily="2" charset="-122"/>
                          <a:ea typeface="宋体" panose="02010600030101010101" pitchFamily="2" charset="-122"/>
                        </a:rPr>
                        <a:t>会务费</a:t>
                      </a:r>
                    </a:p>
                  </a:txBody>
                  <a:tcPr marL="6039" marR="6039" marT="6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100" b="1" i="0" u="none" strike="noStrike" dirty="0">
                          <a:solidFill>
                            <a:srgbClr val="000000"/>
                          </a:solidFill>
                          <a:effectLst/>
                          <a:latin typeface="宋体" panose="02010600030101010101" pitchFamily="2" charset="-122"/>
                          <a:ea typeface="宋体" panose="02010600030101010101" pitchFamily="2" charset="-122"/>
                        </a:rPr>
                        <a:t>参加会议缴纳的会务费</a:t>
                      </a:r>
                    </a:p>
                  </a:txBody>
                  <a:tcPr marL="6039" marR="6039" marT="6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2345951"/>
                  </a:ext>
                </a:extLst>
              </a:tr>
            </a:tbl>
          </a:graphicData>
        </a:graphic>
      </p:graphicFrame>
      <p:grpSp>
        <p:nvGrpSpPr>
          <p:cNvPr id="9" name="组合 8">
            <a:extLst>
              <a:ext uri="{FF2B5EF4-FFF2-40B4-BE49-F238E27FC236}">
                <a16:creationId xmlns:a16="http://schemas.microsoft.com/office/drawing/2014/main" id="{B5D5D078-CB07-FFDB-340E-4C66826E757A}"/>
              </a:ext>
            </a:extLst>
          </p:cNvPr>
          <p:cNvGrpSpPr/>
          <p:nvPr/>
        </p:nvGrpSpPr>
        <p:grpSpPr>
          <a:xfrm>
            <a:off x="892328" y="161696"/>
            <a:ext cx="3103608" cy="442913"/>
            <a:chOff x="892328" y="161696"/>
            <a:chExt cx="3103608" cy="442913"/>
          </a:xfrm>
        </p:grpSpPr>
        <p:sp>
          <p:nvSpPr>
            <p:cNvPr id="12" name="Shape 1794">
              <a:extLst>
                <a:ext uri="{FF2B5EF4-FFF2-40B4-BE49-F238E27FC236}">
                  <a16:creationId xmlns:a16="http://schemas.microsoft.com/office/drawing/2014/main" id="{26BD2ACE-0005-F55C-A79A-D7F577CACFAC}"/>
                </a:ext>
              </a:extLst>
            </p:cNvPr>
            <p:cNvSpPr>
              <a:spLocks noChangeArrowheads="1"/>
            </p:cNvSpPr>
            <p:nvPr/>
          </p:nvSpPr>
          <p:spPr bwMode="auto">
            <a:xfrm>
              <a:off x="892328" y="161696"/>
              <a:ext cx="3103608" cy="442913"/>
            </a:xfrm>
            <a:prstGeom prst="roundRect">
              <a:avLst>
                <a:gd name="adj" fmla="val 50000"/>
              </a:avLst>
            </a:prstGeom>
            <a:solidFill>
              <a:schemeClr val="accent1"/>
            </a:solidFill>
            <a:ln w="12700">
              <a:noFill/>
              <a:round/>
              <a:headEnd/>
              <a:tailEnd/>
            </a:ln>
          </p:spPr>
          <p:txBody>
            <a:bodyPr lIns="14288" tIns="14288" rIns="14288" bIns="14288" anchor="ctr"/>
            <a:lstStyle/>
            <a:p>
              <a:endParaRPr lang="zh-CN" altLang="en-US" sz="1300">
                <a:latin typeface="Calibri" pitchFamily="34" charset="0"/>
              </a:endParaRPr>
            </a:p>
          </p:txBody>
        </p:sp>
        <p:sp>
          <p:nvSpPr>
            <p:cNvPr id="13" name="TextBox 40">
              <a:extLst>
                <a:ext uri="{FF2B5EF4-FFF2-40B4-BE49-F238E27FC236}">
                  <a16:creationId xmlns:a16="http://schemas.microsoft.com/office/drawing/2014/main" id="{C160BC75-7E1A-B7AB-3FFF-3144BAE1C7DE}"/>
                </a:ext>
              </a:extLst>
            </p:cNvPr>
            <p:cNvSpPr txBox="1"/>
            <p:nvPr/>
          </p:nvSpPr>
          <p:spPr bwMode="auto">
            <a:xfrm>
              <a:off x="1000340" y="292679"/>
              <a:ext cx="2887584" cy="221599"/>
            </a:xfrm>
            <a:prstGeom prst="rect">
              <a:avLst/>
            </a:prstGeom>
            <a:noFill/>
          </p:spPr>
          <p:txBody>
            <a:bodyPr wrap="square" lIns="0" tIns="0" rIns="0" bIns="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lnSpc>
                  <a:spcPct val="90000"/>
                </a:lnSpc>
                <a:spcBef>
                  <a:spcPts val="1000"/>
                </a:spcBef>
              </a:pPr>
              <a:r>
                <a:rPr lang="zh-CN" altLang="en-US" sz="1600" b="1" dirty="0">
                  <a:solidFill>
                    <a:schemeClr val="bg1"/>
                  </a:solidFill>
                  <a:latin typeface="微软雅黑" pitchFamily="34" charset="-122"/>
                  <a:ea typeface="微软雅黑" pitchFamily="34" charset="-122"/>
                </a:rPr>
                <a:t>纵向科研经费预算模板</a:t>
              </a:r>
              <a:r>
                <a:rPr lang="en-US" altLang="zh-CN" sz="1600" b="1" dirty="0">
                  <a:solidFill>
                    <a:schemeClr val="bg1"/>
                  </a:solidFill>
                  <a:latin typeface="微软雅黑" pitchFamily="34" charset="-122"/>
                  <a:ea typeface="微软雅黑" pitchFamily="34" charset="-122"/>
                </a:rPr>
                <a:t>-</a:t>
              </a:r>
              <a:r>
                <a:rPr lang="zh-CN" altLang="en-US" sz="1600" b="1" dirty="0">
                  <a:solidFill>
                    <a:schemeClr val="bg1"/>
                  </a:solidFill>
                  <a:latin typeface="微软雅黑" pitchFamily="34" charset="-122"/>
                  <a:ea typeface="微软雅黑" pitchFamily="34" charset="-122"/>
                </a:rPr>
                <a:t>社科类</a:t>
              </a:r>
            </a:p>
          </p:txBody>
        </p:sp>
      </p:grpSp>
      <p:sp>
        <p:nvSpPr>
          <p:cNvPr id="14" name="矩形 13">
            <a:extLst>
              <a:ext uri="{FF2B5EF4-FFF2-40B4-BE49-F238E27FC236}">
                <a16:creationId xmlns:a16="http://schemas.microsoft.com/office/drawing/2014/main" id="{EE657368-6FFD-98F8-03CA-D579BE1BF2FF}"/>
              </a:ext>
            </a:extLst>
          </p:cNvPr>
          <p:cNvSpPr/>
          <p:nvPr/>
        </p:nvSpPr>
        <p:spPr>
          <a:xfrm>
            <a:off x="7604839" y="0"/>
            <a:ext cx="1573201" cy="707886"/>
          </a:xfrm>
          <a:prstGeom prst="rect">
            <a:avLst/>
          </a:prstGeom>
          <a:noFill/>
        </p:spPr>
        <p:txBody>
          <a:bodyPr wrap="square" lIns="91440" tIns="45720" rIns="91440" bIns="45720">
            <a:spAutoFit/>
          </a:bodyPr>
          <a:lstStyle/>
          <a:p>
            <a:pPr algn="ctr"/>
            <a:r>
              <a:rPr lang="zh-CN" altLang="en-US" sz="4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新</a:t>
            </a:r>
            <a:endParaRPr lang="zh-CN" altLang="en-US" sz="4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15" name="椭圆 14">
            <a:extLst>
              <a:ext uri="{FF2B5EF4-FFF2-40B4-BE49-F238E27FC236}">
                <a16:creationId xmlns:a16="http://schemas.microsoft.com/office/drawing/2014/main" id="{6E4652D1-7210-E41E-2B05-22A2B511E8EB}"/>
              </a:ext>
            </a:extLst>
          </p:cNvPr>
          <p:cNvSpPr/>
          <p:nvPr/>
        </p:nvSpPr>
        <p:spPr>
          <a:xfrm>
            <a:off x="7604839" y="3904922"/>
            <a:ext cx="1679729" cy="1216679"/>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a:extLst>
              <a:ext uri="{FF2B5EF4-FFF2-40B4-BE49-F238E27FC236}">
                <a16:creationId xmlns:a16="http://schemas.microsoft.com/office/drawing/2014/main" id="{4E271067-9272-E6B0-C935-9A76BA6C4E0E}"/>
              </a:ext>
            </a:extLst>
          </p:cNvPr>
          <p:cNvSpPr txBox="1"/>
          <p:nvPr/>
        </p:nvSpPr>
        <p:spPr>
          <a:xfrm>
            <a:off x="7884368" y="4152097"/>
            <a:ext cx="1619672" cy="830997"/>
          </a:xfrm>
          <a:prstGeom prst="rect">
            <a:avLst/>
          </a:prstGeom>
          <a:noFill/>
        </p:spPr>
        <p:txBody>
          <a:bodyPr wrap="square" rtlCol="0">
            <a:spAutoFit/>
          </a:bodyPr>
          <a:lstStyle/>
          <a:p>
            <a:r>
              <a:rPr lang="zh-CN" altLang="en-US" sz="1200" b="1" dirty="0">
                <a:solidFill>
                  <a:srgbClr val="FF0000"/>
                </a:solidFill>
                <a:latin typeface="微软雅黑" panose="020B0503020204020204" pitchFamily="34" charset="-122"/>
                <a:ea typeface="微软雅黑" panose="020B0503020204020204" pitchFamily="34" charset="-122"/>
              </a:rPr>
              <a:t>国家社科、天津哲学社科、教育部（人文社科）部分项目不报销版面费</a:t>
            </a:r>
          </a:p>
        </p:txBody>
      </p:sp>
    </p:spTree>
    <p:extLst>
      <p:ext uri="{BB962C8B-B14F-4D97-AF65-F5344CB8AC3E}">
        <p14:creationId xmlns:p14="http://schemas.microsoft.com/office/powerpoint/2010/main" val="2134587733"/>
      </p:ext>
    </p:extLst>
  </p:cSld>
  <p:clrMapOvr>
    <a:masterClrMapping/>
  </p:clrMapOvr>
  <p:transition spd="med" advTm="0">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p:nvPr/>
        </p:nvSpPr>
        <p:spPr>
          <a:xfrm>
            <a:off x="860672" y="157188"/>
            <a:ext cx="4722813" cy="379413"/>
          </a:xfrm>
          <a:prstGeom prst="rect">
            <a:avLst/>
          </a:prstGeom>
        </p:spPr>
        <p:txBody>
          <a:bodyPr lIns="0" rIns="0" anchor="ctr"/>
          <a:lstStyle>
            <a:lvl1pPr algn="ctr" defTabSz="914400" rtl="0" eaLnBrk="1" latinLnBrk="0" hangingPunct="1">
              <a:spcBef>
                <a:spcPct val="0"/>
              </a:spcBef>
              <a:buNone/>
              <a:defRPr sz="3000" b="0" kern="1200">
                <a:solidFill>
                  <a:schemeClr val="accent1"/>
                </a:solidFill>
                <a:latin typeface="U.S. 101" pitchFamily="2" charset="0"/>
                <a:ea typeface="Roboto" panose="02000000000000000000" pitchFamily="2" charset="0"/>
                <a:cs typeface="Open Sans Light" panose="020B0306030504020204" pitchFamily="34" charset="0"/>
              </a:defRPr>
            </a:lvl1pPr>
          </a:lstStyle>
          <a:p>
            <a:pPr algn="l" fontAlgn="auto">
              <a:spcAft>
                <a:spcPts val="0"/>
              </a:spcAft>
              <a:buFontTx/>
              <a:buNone/>
              <a:defRPr/>
            </a:pPr>
            <a:endParaRPr lang="en-GB" altLang="zh-CN" sz="1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cxnSp>
        <p:nvCxnSpPr>
          <p:cNvPr id="3" name="直接连接符 2"/>
          <p:cNvCxnSpPr/>
          <p:nvPr/>
        </p:nvCxnSpPr>
        <p:spPr>
          <a:xfrm>
            <a:off x="762000" y="630238"/>
            <a:ext cx="7840663" cy="0"/>
          </a:xfrm>
          <a:prstGeom prst="line">
            <a:avLst/>
          </a:prstGeom>
        </p:spPr>
        <p:style>
          <a:lnRef idx="1">
            <a:schemeClr val="dk1"/>
          </a:lnRef>
          <a:fillRef idx="0">
            <a:schemeClr val="dk1"/>
          </a:fillRef>
          <a:effectRef idx="0">
            <a:schemeClr val="dk1"/>
          </a:effectRef>
          <a:fontRef idx="minor">
            <a:schemeClr val="tx1"/>
          </a:fontRef>
        </p:style>
      </p:cxnSp>
      <p:sp>
        <p:nvSpPr>
          <p:cNvPr id="4" name="L 形 3"/>
          <p:cNvSpPr/>
          <p:nvPr/>
        </p:nvSpPr>
        <p:spPr>
          <a:xfrm rot="13498344">
            <a:off x="400050" y="317500"/>
            <a:ext cx="144463" cy="144463"/>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5" name="L 形 4"/>
          <p:cNvSpPr/>
          <p:nvPr/>
        </p:nvSpPr>
        <p:spPr>
          <a:xfrm rot="13498344">
            <a:off x="534988" y="317500"/>
            <a:ext cx="144462" cy="144463"/>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6" name="L 形 5"/>
          <p:cNvSpPr/>
          <p:nvPr/>
        </p:nvSpPr>
        <p:spPr>
          <a:xfrm rot="13498344">
            <a:off x="265113" y="317500"/>
            <a:ext cx="144462" cy="144463"/>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23" name="矩形 93"/>
          <p:cNvSpPr/>
          <p:nvPr/>
        </p:nvSpPr>
        <p:spPr>
          <a:xfrm>
            <a:off x="870441" y="1056480"/>
            <a:ext cx="287337" cy="287337"/>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24" name="矩形 93"/>
          <p:cNvSpPr/>
          <p:nvPr/>
        </p:nvSpPr>
        <p:spPr>
          <a:xfrm rot="10800000">
            <a:off x="8317956" y="4010160"/>
            <a:ext cx="287338" cy="287337"/>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graphicFrame>
        <p:nvGraphicFramePr>
          <p:cNvPr id="8" name="表格 7">
            <a:extLst>
              <a:ext uri="{FF2B5EF4-FFF2-40B4-BE49-F238E27FC236}">
                <a16:creationId xmlns:a16="http://schemas.microsoft.com/office/drawing/2014/main" id="{13F480B8-0444-0FB4-3C11-A53E3778A49A}"/>
              </a:ext>
            </a:extLst>
          </p:cNvPr>
          <p:cNvGraphicFramePr>
            <a:graphicFrameLocks noGrp="1"/>
          </p:cNvGraphicFramePr>
          <p:nvPr/>
        </p:nvGraphicFramePr>
        <p:xfrm>
          <a:off x="5338689" y="1012874"/>
          <a:ext cx="208280" cy="365760"/>
        </p:xfrm>
        <a:graphic>
          <a:graphicData uri="http://schemas.openxmlformats.org/drawingml/2006/table">
            <a:tbl>
              <a:tblPr/>
              <a:tblGrid>
                <a:gridCol w="208280">
                  <a:extLst>
                    <a:ext uri="{9D8B030D-6E8A-4147-A177-3AD203B41FA5}">
                      <a16:colId xmlns:a16="http://schemas.microsoft.com/office/drawing/2014/main" val="2658626429"/>
                    </a:ext>
                  </a:extLst>
                </a:gridCol>
              </a:tblGrid>
              <a:tr h="0">
                <a:tc>
                  <a:txBody>
                    <a:bodyPr/>
                    <a:lstStyle/>
                    <a:p>
                      <a:endParaRPr lang="zh-CN" altLang="en-US" dirty="0"/>
                    </a:p>
                  </a:txBody>
                  <a:tcPr>
                    <a:lnL>
                      <a:noFill/>
                    </a:lnL>
                    <a:lnR>
                      <a:noFill/>
                    </a:lnR>
                    <a:lnT>
                      <a:noFill/>
                    </a:lnT>
                    <a:lnB>
                      <a:noFill/>
                    </a:lnB>
                  </a:tcPr>
                </a:tc>
                <a:extLst>
                  <a:ext uri="{0D108BD9-81ED-4DB2-BD59-A6C34878D82A}">
                    <a16:rowId xmlns:a16="http://schemas.microsoft.com/office/drawing/2014/main" val="1306594775"/>
                  </a:ext>
                </a:extLst>
              </a:tr>
            </a:tbl>
          </a:graphicData>
        </a:graphic>
      </p:graphicFrame>
      <p:graphicFrame>
        <p:nvGraphicFramePr>
          <p:cNvPr id="12" name="表格 11">
            <a:extLst>
              <a:ext uri="{FF2B5EF4-FFF2-40B4-BE49-F238E27FC236}">
                <a16:creationId xmlns:a16="http://schemas.microsoft.com/office/drawing/2014/main" id="{00828FD8-E59C-17FC-93CC-D10CB77BF2E2}"/>
              </a:ext>
            </a:extLst>
          </p:cNvPr>
          <p:cNvGraphicFramePr>
            <a:graphicFrameLocks noGrp="1"/>
          </p:cNvGraphicFramePr>
          <p:nvPr>
            <p:extLst>
              <p:ext uri="{D42A27DB-BD31-4B8C-83A1-F6EECF244321}">
                <p14:modId xmlns:p14="http://schemas.microsoft.com/office/powerpoint/2010/main" val="860527082"/>
              </p:ext>
            </p:extLst>
          </p:nvPr>
        </p:nvGraphicFramePr>
        <p:xfrm>
          <a:off x="1160652" y="1200148"/>
          <a:ext cx="7244155" cy="2511271"/>
        </p:xfrm>
        <a:graphic>
          <a:graphicData uri="http://schemas.openxmlformats.org/drawingml/2006/table">
            <a:tbl>
              <a:tblPr/>
              <a:tblGrid>
                <a:gridCol w="2004851">
                  <a:extLst>
                    <a:ext uri="{9D8B030D-6E8A-4147-A177-3AD203B41FA5}">
                      <a16:colId xmlns:a16="http://schemas.microsoft.com/office/drawing/2014/main" val="2952043620"/>
                    </a:ext>
                  </a:extLst>
                </a:gridCol>
                <a:gridCol w="2619652">
                  <a:extLst>
                    <a:ext uri="{9D8B030D-6E8A-4147-A177-3AD203B41FA5}">
                      <a16:colId xmlns:a16="http://schemas.microsoft.com/office/drawing/2014/main" val="232459244"/>
                    </a:ext>
                  </a:extLst>
                </a:gridCol>
                <a:gridCol w="2619652">
                  <a:extLst>
                    <a:ext uri="{9D8B030D-6E8A-4147-A177-3AD203B41FA5}">
                      <a16:colId xmlns:a16="http://schemas.microsoft.com/office/drawing/2014/main" val="425310595"/>
                    </a:ext>
                  </a:extLst>
                </a:gridCol>
              </a:tblGrid>
              <a:tr h="169742">
                <a:tc>
                  <a:txBody>
                    <a:bodyPr/>
                    <a:lstStyle/>
                    <a:p>
                      <a:pPr algn="ctr" fontAlgn="ctr"/>
                      <a:r>
                        <a:rPr lang="zh-CN" altLang="en-US" sz="1050" b="1" i="0" u="none" strike="noStrike" dirty="0">
                          <a:solidFill>
                            <a:srgbClr val="000000"/>
                          </a:solidFill>
                          <a:effectLst/>
                          <a:latin typeface="宋体" panose="02010600030101010101" pitchFamily="2" charset="-122"/>
                          <a:ea typeface="宋体" panose="02010600030101010101" pitchFamily="2" charset="-122"/>
                        </a:rPr>
                        <a:t>额度控制名称</a:t>
                      </a:r>
                    </a:p>
                  </a:txBody>
                  <a:tcPr marL="7593" marR="7593" marT="759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050" b="1" i="0" u="none" strike="noStrike" dirty="0">
                          <a:solidFill>
                            <a:srgbClr val="000000"/>
                          </a:solidFill>
                          <a:effectLst/>
                          <a:latin typeface="宋体" panose="02010600030101010101" pitchFamily="2" charset="-122"/>
                          <a:ea typeface="宋体" panose="02010600030101010101" pitchFamily="2" charset="-122"/>
                        </a:rPr>
                        <a:t>对应经济分类</a:t>
                      </a:r>
                    </a:p>
                  </a:txBody>
                  <a:tcPr marL="7593" marR="7593" marT="759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zh-CN" altLang="en-US" sz="1050" b="1" i="0" u="none" strike="noStrike" dirty="0">
                          <a:solidFill>
                            <a:srgbClr val="000000"/>
                          </a:solidFill>
                          <a:effectLst/>
                          <a:latin typeface="宋体" panose="02010600030101010101" pitchFamily="2" charset="-122"/>
                          <a:ea typeface="宋体" panose="02010600030101010101" pitchFamily="2" charset="-122"/>
                        </a:rPr>
                        <a:t>                  备注</a:t>
                      </a:r>
                    </a:p>
                  </a:txBody>
                  <a:tcPr marL="7593" marR="7593" marT="759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9044586"/>
                  </a:ext>
                </a:extLst>
              </a:tr>
              <a:tr h="164083">
                <a:tc rowSpan="6">
                  <a:txBody>
                    <a:bodyPr/>
                    <a:lstStyle/>
                    <a:p>
                      <a:pPr algn="ctr" fontAlgn="ctr"/>
                      <a:r>
                        <a:rPr lang="zh-CN" altLang="en-US" sz="1050" b="1" i="0" u="none" strike="noStrike" dirty="0">
                          <a:solidFill>
                            <a:srgbClr val="000000"/>
                          </a:solidFill>
                          <a:effectLst/>
                          <a:latin typeface="宋体" panose="02010600030101010101" pitchFamily="2" charset="-122"/>
                          <a:ea typeface="宋体" panose="02010600030101010101" pitchFamily="2" charset="-122"/>
                        </a:rPr>
                        <a:t>设备费</a:t>
                      </a:r>
                    </a:p>
                  </a:txBody>
                  <a:tcPr marL="7593" marR="7593" marT="759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altLang="zh-CN" sz="1050" b="1" i="0" u="none" strike="noStrike" dirty="0">
                          <a:solidFill>
                            <a:srgbClr val="000000"/>
                          </a:solidFill>
                          <a:effectLst/>
                          <a:latin typeface="宋体" panose="02010600030101010101" pitchFamily="2" charset="-122"/>
                          <a:ea typeface="宋体" panose="02010600030101010101" pitchFamily="2" charset="-122"/>
                        </a:rPr>
                        <a:t>3021404/</a:t>
                      </a:r>
                      <a:r>
                        <a:rPr lang="zh-CN" altLang="en-US" sz="1050" b="1" i="0" u="none" strike="noStrike" dirty="0">
                          <a:solidFill>
                            <a:srgbClr val="000000"/>
                          </a:solidFill>
                          <a:effectLst/>
                          <a:latin typeface="宋体" panose="02010600030101010101" pitchFamily="2" charset="-122"/>
                          <a:ea typeface="宋体" panose="02010600030101010101" pitchFamily="2" charset="-122"/>
                        </a:rPr>
                        <a:t>设备租赁费</a:t>
                      </a:r>
                    </a:p>
                  </a:txBody>
                  <a:tcPr marL="7593" marR="7593" marT="759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algn="l" fontAlgn="ctr"/>
                      <a:r>
                        <a:rPr lang="zh-CN" altLang="en-US" sz="1050" b="1" i="0" u="none" strike="noStrike" dirty="0">
                          <a:solidFill>
                            <a:srgbClr val="000000"/>
                          </a:solidFill>
                          <a:effectLst/>
                          <a:latin typeface="宋体" panose="02010600030101010101" pitchFamily="2" charset="-122"/>
                          <a:ea typeface="宋体" panose="02010600030101010101" pitchFamily="2" charset="-122"/>
                        </a:rPr>
                        <a:t>　</a:t>
                      </a:r>
                    </a:p>
                    <a:p>
                      <a:pPr algn="l" fontAlgn="ctr"/>
                      <a:r>
                        <a:rPr lang="zh-CN" altLang="en-US" sz="1050" b="1" i="0" u="none" strike="noStrike" dirty="0">
                          <a:solidFill>
                            <a:srgbClr val="000000"/>
                          </a:solidFill>
                          <a:effectLst/>
                          <a:latin typeface="宋体" panose="02010600030101010101" pitchFamily="2" charset="-122"/>
                          <a:ea typeface="宋体" panose="02010600030101010101" pitchFamily="2" charset="-122"/>
                        </a:rPr>
                        <a:t>　</a:t>
                      </a:r>
                    </a:p>
                    <a:p>
                      <a:pPr algn="l" fontAlgn="ctr"/>
                      <a:r>
                        <a:rPr lang="zh-CN" altLang="en-US" sz="1050" b="1" i="0" u="none" strike="noStrike" dirty="0">
                          <a:solidFill>
                            <a:srgbClr val="000000"/>
                          </a:solidFill>
                          <a:effectLst/>
                          <a:latin typeface="宋体" panose="02010600030101010101" pitchFamily="2" charset="-122"/>
                          <a:ea typeface="宋体" panose="02010600030101010101" pitchFamily="2" charset="-122"/>
                        </a:rPr>
                        <a:t>        </a:t>
                      </a:r>
                      <a:r>
                        <a:rPr lang="zh-CN" altLang="en-US" sz="1050" b="1" i="0" u="none" strike="noStrike" dirty="0">
                          <a:solidFill>
                            <a:srgbClr val="FF0000"/>
                          </a:solidFill>
                          <a:effectLst/>
                          <a:latin typeface="宋体" panose="02010600030101010101" pitchFamily="2" charset="-122"/>
                          <a:ea typeface="宋体" panose="02010600030101010101" pitchFamily="2" charset="-122"/>
                        </a:rPr>
                        <a:t>不含计算机系统耗材及通用设备</a:t>
                      </a:r>
                    </a:p>
                    <a:p>
                      <a:pPr algn="l" fontAlgn="ctr"/>
                      <a:r>
                        <a:rPr lang="zh-CN" altLang="en-US" sz="1050" b="1" i="0" u="none" strike="noStrike" dirty="0">
                          <a:solidFill>
                            <a:srgbClr val="000000"/>
                          </a:solidFill>
                          <a:effectLst/>
                          <a:latin typeface="宋体" panose="02010600030101010101" pitchFamily="2" charset="-122"/>
                          <a:ea typeface="宋体" panose="02010600030101010101" pitchFamily="2" charset="-122"/>
                        </a:rPr>
                        <a:t>　</a:t>
                      </a:r>
                    </a:p>
                    <a:p>
                      <a:pPr algn="l" fontAlgn="ctr"/>
                      <a:r>
                        <a:rPr lang="zh-CN" altLang="en-US" sz="1050" b="1" i="0" u="none" strike="noStrike" dirty="0">
                          <a:solidFill>
                            <a:srgbClr val="000000"/>
                          </a:solidFill>
                          <a:effectLst/>
                          <a:latin typeface="宋体" panose="02010600030101010101" pitchFamily="2" charset="-122"/>
                          <a:ea typeface="宋体" panose="02010600030101010101" pitchFamily="2" charset="-122"/>
                        </a:rPr>
                        <a:t>　</a:t>
                      </a:r>
                    </a:p>
                    <a:p>
                      <a:pPr algn="l" fontAlgn="ctr"/>
                      <a:r>
                        <a:rPr lang="zh-CN" altLang="en-US" sz="1050" b="1" i="0" u="none" strike="noStrike" dirty="0">
                          <a:solidFill>
                            <a:srgbClr val="000000"/>
                          </a:solidFill>
                          <a:effectLst/>
                          <a:latin typeface="宋体" panose="02010600030101010101" pitchFamily="2" charset="-122"/>
                          <a:ea typeface="宋体" panose="02010600030101010101" pitchFamily="2" charset="-122"/>
                        </a:rPr>
                        <a:t>　</a:t>
                      </a:r>
                    </a:p>
                  </a:txBody>
                  <a:tcPr marL="7593" marR="7593" marT="759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84436332"/>
                  </a:ext>
                </a:extLst>
              </a:tr>
              <a:tr h="164083">
                <a:tc vMerge="1">
                  <a:txBody>
                    <a:bodyPr/>
                    <a:lstStyle/>
                    <a:p>
                      <a:endParaRPr lang="zh-CN" altLang="en-US"/>
                    </a:p>
                  </a:txBody>
                  <a:tcPr/>
                </a:tc>
                <a:tc>
                  <a:txBody>
                    <a:bodyPr/>
                    <a:lstStyle/>
                    <a:p>
                      <a:pPr algn="l" fontAlgn="ctr"/>
                      <a:r>
                        <a:rPr lang="en-US" altLang="zh-CN" sz="1050" b="1" i="0" u="none" strike="noStrike" dirty="0">
                          <a:solidFill>
                            <a:srgbClr val="000000"/>
                          </a:solidFill>
                          <a:effectLst/>
                          <a:latin typeface="宋体" panose="02010600030101010101" pitchFamily="2" charset="-122"/>
                          <a:ea typeface="宋体" panose="02010600030101010101" pitchFamily="2" charset="-122"/>
                        </a:rPr>
                        <a:t>3021803/</a:t>
                      </a:r>
                      <a:r>
                        <a:rPr lang="zh-CN" altLang="en-US" sz="1050" b="1" i="0" u="none" strike="noStrike" dirty="0">
                          <a:solidFill>
                            <a:srgbClr val="000000"/>
                          </a:solidFill>
                          <a:effectLst/>
                          <a:latin typeface="宋体" panose="02010600030101010101" pitchFamily="2" charset="-122"/>
                          <a:ea typeface="宋体" panose="02010600030101010101" pitchFamily="2" charset="-122"/>
                        </a:rPr>
                        <a:t>科研实验材料费</a:t>
                      </a:r>
                    </a:p>
                  </a:txBody>
                  <a:tcPr marL="7593" marR="7593" marT="759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ctr"/>
                      <a:r>
                        <a:rPr lang="zh-CN" altLang="en-US" sz="1050" b="1" i="0" u="none" strike="noStrike" dirty="0">
                          <a:solidFill>
                            <a:srgbClr val="000000"/>
                          </a:solidFill>
                          <a:effectLst/>
                          <a:latin typeface="宋体" panose="02010600030101010101" pitchFamily="2" charset="-122"/>
                          <a:ea typeface="宋体" panose="02010600030101010101" pitchFamily="2" charset="-122"/>
                        </a:rPr>
                        <a:t>　</a:t>
                      </a:r>
                    </a:p>
                  </a:txBody>
                  <a:tcPr marL="7593" marR="7593" marT="75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8012752"/>
                  </a:ext>
                </a:extLst>
              </a:tr>
              <a:tr h="164083">
                <a:tc vMerge="1">
                  <a:txBody>
                    <a:bodyPr/>
                    <a:lstStyle/>
                    <a:p>
                      <a:endParaRPr lang="zh-CN" altLang="en-US"/>
                    </a:p>
                  </a:txBody>
                  <a:tcPr/>
                </a:tc>
                <a:tc>
                  <a:txBody>
                    <a:bodyPr/>
                    <a:lstStyle/>
                    <a:p>
                      <a:pPr algn="l" fontAlgn="ctr"/>
                      <a:r>
                        <a:rPr lang="en-US" altLang="zh-CN" sz="1050" b="1" i="0" u="none" strike="noStrike" dirty="0">
                          <a:solidFill>
                            <a:srgbClr val="000000"/>
                          </a:solidFill>
                          <a:effectLst/>
                          <a:latin typeface="宋体" panose="02010600030101010101" pitchFamily="2" charset="-122"/>
                          <a:ea typeface="宋体" panose="02010600030101010101" pitchFamily="2" charset="-122"/>
                        </a:rPr>
                        <a:t>3021899/</a:t>
                      </a:r>
                      <a:r>
                        <a:rPr lang="zh-CN" altLang="en-US" sz="1050" b="1" i="0" u="none" strike="noStrike" dirty="0">
                          <a:solidFill>
                            <a:srgbClr val="000000"/>
                          </a:solidFill>
                          <a:effectLst/>
                          <a:latin typeface="宋体" panose="02010600030101010101" pitchFamily="2" charset="-122"/>
                          <a:ea typeface="宋体" panose="02010600030101010101" pitchFamily="2" charset="-122"/>
                        </a:rPr>
                        <a:t>其他专用材料费</a:t>
                      </a:r>
                    </a:p>
                  </a:txBody>
                  <a:tcPr marL="7593" marR="7593" marT="759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ctr"/>
                      <a:r>
                        <a:rPr lang="zh-CN" altLang="en-US" sz="1050" b="1" i="0" u="none" strike="noStrike" dirty="0">
                          <a:solidFill>
                            <a:srgbClr val="000000"/>
                          </a:solidFill>
                          <a:effectLst/>
                          <a:latin typeface="宋体" panose="02010600030101010101" pitchFamily="2" charset="-122"/>
                          <a:ea typeface="宋体" panose="02010600030101010101" pitchFamily="2" charset="-122"/>
                        </a:rPr>
                        <a:t>        </a:t>
                      </a:r>
                      <a:r>
                        <a:rPr lang="zh-CN" altLang="en-US" sz="1050" b="1" i="0" u="none" strike="noStrike" dirty="0">
                          <a:solidFill>
                            <a:srgbClr val="FF0000"/>
                          </a:solidFill>
                          <a:effectLst/>
                          <a:latin typeface="宋体" panose="02010600030101010101" pitchFamily="2" charset="-122"/>
                          <a:ea typeface="宋体" panose="02010600030101010101" pitchFamily="2" charset="-122"/>
                        </a:rPr>
                        <a:t>不含计算机系统耗材及通用设备</a:t>
                      </a:r>
                    </a:p>
                  </a:txBody>
                  <a:tcPr marL="7593" marR="7593" marT="75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7932392"/>
                  </a:ext>
                </a:extLst>
              </a:tr>
              <a:tr h="119427">
                <a:tc vMerge="1">
                  <a:txBody>
                    <a:bodyPr/>
                    <a:lstStyle/>
                    <a:p>
                      <a:endParaRPr lang="zh-CN" altLang="en-US"/>
                    </a:p>
                  </a:txBody>
                  <a:tcPr>
                    <a:lnT w="6350" cap="flat" cmpd="sng" algn="ctr">
                      <a:solidFill>
                        <a:srgbClr val="000000"/>
                      </a:solidFill>
                      <a:prstDash val="solid"/>
                      <a:round/>
                      <a:headEnd type="none" w="med" len="med"/>
                      <a:tailEnd type="none" w="med" len="med"/>
                    </a:lnT>
                  </a:tcPr>
                </a:tc>
                <a:tc>
                  <a:txBody>
                    <a:bodyPr/>
                    <a:lstStyle/>
                    <a:p>
                      <a:pPr algn="l" fontAlgn="ctr"/>
                      <a:r>
                        <a:rPr lang="en-US" altLang="zh-CN" sz="1050" b="1" i="0" u="none" strike="noStrike" dirty="0">
                          <a:solidFill>
                            <a:srgbClr val="000000"/>
                          </a:solidFill>
                          <a:effectLst/>
                          <a:latin typeface="宋体" panose="02010600030101010101" pitchFamily="2" charset="-122"/>
                          <a:ea typeface="宋体" panose="02010600030101010101" pitchFamily="2" charset="-122"/>
                        </a:rPr>
                        <a:t>31003/</a:t>
                      </a:r>
                      <a:r>
                        <a:rPr lang="zh-CN" altLang="en-US" sz="1050" b="1" i="0" u="none" strike="noStrike" dirty="0">
                          <a:solidFill>
                            <a:srgbClr val="000000"/>
                          </a:solidFill>
                          <a:effectLst/>
                          <a:latin typeface="宋体" panose="02010600030101010101" pitchFamily="2" charset="-122"/>
                          <a:ea typeface="宋体" panose="02010600030101010101" pitchFamily="2" charset="-122"/>
                        </a:rPr>
                        <a:t>专用设备购置</a:t>
                      </a:r>
                    </a:p>
                  </a:txBody>
                  <a:tcPr marL="7593" marR="7593" marT="759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ctr"/>
                      <a:r>
                        <a:rPr lang="zh-CN" altLang="en-US" sz="1050" b="1" i="0" u="none" strike="noStrike" dirty="0">
                          <a:solidFill>
                            <a:srgbClr val="000000"/>
                          </a:solidFill>
                          <a:effectLst/>
                          <a:latin typeface="宋体" panose="02010600030101010101" pitchFamily="2" charset="-122"/>
                          <a:ea typeface="宋体" panose="02010600030101010101" pitchFamily="2" charset="-122"/>
                        </a:rPr>
                        <a:t>　</a:t>
                      </a:r>
                    </a:p>
                  </a:txBody>
                  <a:tcPr marL="7593" marR="7593" marT="75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6581045"/>
                  </a:ext>
                </a:extLst>
              </a:tr>
              <a:tr h="164083">
                <a:tc vMerge="1">
                  <a:txBody>
                    <a:bodyPr/>
                    <a:lstStyle/>
                    <a:p>
                      <a:endParaRPr lang="zh-CN" altLang="en-US"/>
                    </a:p>
                  </a:txBody>
                  <a:tcPr/>
                </a:tc>
                <a:tc>
                  <a:txBody>
                    <a:bodyPr/>
                    <a:lstStyle/>
                    <a:p>
                      <a:pPr algn="l" fontAlgn="ctr"/>
                      <a:r>
                        <a:rPr lang="en-US" altLang="zh-CN" sz="1050" b="1" i="0" u="none" strike="noStrike" dirty="0">
                          <a:solidFill>
                            <a:srgbClr val="000000"/>
                          </a:solidFill>
                          <a:effectLst/>
                          <a:latin typeface="宋体" panose="02010600030101010101" pitchFamily="2" charset="-122"/>
                          <a:ea typeface="宋体" panose="02010600030101010101" pitchFamily="2" charset="-122"/>
                        </a:rPr>
                        <a:t>302130102/</a:t>
                      </a:r>
                      <a:r>
                        <a:rPr lang="zh-CN" altLang="en-US" sz="1050" b="1" i="0" u="none" strike="noStrike" dirty="0">
                          <a:solidFill>
                            <a:srgbClr val="000000"/>
                          </a:solidFill>
                          <a:effectLst/>
                          <a:latin typeface="宋体" panose="02010600030101010101" pitchFamily="2" charset="-122"/>
                          <a:ea typeface="宋体" panose="02010600030101010101" pitchFamily="2" charset="-122"/>
                        </a:rPr>
                        <a:t>设备维修维护费</a:t>
                      </a:r>
                    </a:p>
                  </a:txBody>
                  <a:tcPr marL="7593" marR="7593" marT="759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ctr"/>
                      <a:r>
                        <a:rPr lang="zh-CN" altLang="en-US" sz="1050" b="1" i="0" u="none" strike="noStrike" dirty="0">
                          <a:solidFill>
                            <a:srgbClr val="000000"/>
                          </a:solidFill>
                          <a:effectLst/>
                          <a:latin typeface="宋体" panose="02010600030101010101" pitchFamily="2" charset="-122"/>
                          <a:ea typeface="宋体" panose="02010600030101010101" pitchFamily="2" charset="-122"/>
                        </a:rPr>
                        <a:t>　</a:t>
                      </a:r>
                    </a:p>
                  </a:txBody>
                  <a:tcPr marL="7593" marR="7593" marT="75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2523668"/>
                  </a:ext>
                </a:extLst>
              </a:tr>
              <a:tr h="457232">
                <a:tc vMerge="1">
                  <a:txBody>
                    <a:bodyPr/>
                    <a:lstStyle/>
                    <a:p>
                      <a:endParaRPr lang="zh-CN" altLang="en-US"/>
                    </a:p>
                  </a:txBody>
                  <a:tcPr/>
                </a:tc>
                <a:tc>
                  <a:txBody>
                    <a:bodyPr/>
                    <a:lstStyle/>
                    <a:p>
                      <a:pPr algn="l" fontAlgn="ctr"/>
                      <a:r>
                        <a:rPr lang="en-US" altLang="zh-CN" sz="1050" b="1" i="0" u="none" strike="noStrike" dirty="0">
                          <a:solidFill>
                            <a:srgbClr val="000000"/>
                          </a:solidFill>
                          <a:effectLst/>
                          <a:latin typeface="宋体" panose="02010600030101010101" pitchFamily="2" charset="-122"/>
                          <a:ea typeface="宋体" panose="02010600030101010101" pitchFamily="2" charset="-122"/>
                        </a:rPr>
                        <a:t>31007/</a:t>
                      </a:r>
                      <a:r>
                        <a:rPr lang="zh-CN" altLang="en-US" sz="1050" b="1" i="0" u="none" strike="noStrike" dirty="0">
                          <a:solidFill>
                            <a:srgbClr val="000000"/>
                          </a:solidFill>
                          <a:effectLst/>
                          <a:latin typeface="宋体" panose="02010600030101010101" pitchFamily="2" charset="-122"/>
                          <a:ea typeface="宋体" panose="02010600030101010101" pitchFamily="2" charset="-122"/>
                        </a:rPr>
                        <a:t>信息网络及软件购置更新</a:t>
                      </a:r>
                    </a:p>
                  </a:txBody>
                  <a:tcPr marL="7593" marR="7593" marT="759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ctr"/>
                      <a:r>
                        <a:rPr lang="zh-CN" altLang="en-US" sz="1050" b="1" i="0" u="none" strike="noStrike" dirty="0">
                          <a:solidFill>
                            <a:srgbClr val="000000"/>
                          </a:solidFill>
                          <a:effectLst/>
                          <a:latin typeface="宋体" panose="02010600030101010101" pitchFamily="2" charset="-122"/>
                          <a:ea typeface="宋体" panose="02010600030101010101" pitchFamily="2" charset="-122"/>
                        </a:rPr>
                        <a:t>　</a:t>
                      </a:r>
                    </a:p>
                  </a:txBody>
                  <a:tcPr marL="7593" marR="7593" marT="75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4351466"/>
                  </a:ext>
                </a:extLst>
              </a:tr>
              <a:tr h="285757">
                <a:tc rowSpan="2">
                  <a:txBody>
                    <a:bodyPr/>
                    <a:lstStyle/>
                    <a:p>
                      <a:pPr algn="ctr" fontAlgn="ctr"/>
                      <a:r>
                        <a:rPr lang="zh-CN" altLang="en-US" sz="1050" b="1" i="0" u="none" strike="noStrike" dirty="0">
                          <a:solidFill>
                            <a:srgbClr val="000000"/>
                          </a:solidFill>
                          <a:effectLst/>
                          <a:latin typeface="宋体" panose="02010600030101010101" pitchFamily="2" charset="-122"/>
                          <a:ea typeface="宋体" panose="02010600030101010101" pitchFamily="2" charset="-122"/>
                        </a:rPr>
                        <a:t>劳务费</a:t>
                      </a:r>
                    </a:p>
                  </a:txBody>
                  <a:tcPr marL="7593" marR="7593" marT="759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altLang="zh-CN" sz="1050" b="1" i="0" u="none" strike="noStrike" dirty="0">
                          <a:solidFill>
                            <a:srgbClr val="000000"/>
                          </a:solidFill>
                          <a:effectLst/>
                          <a:latin typeface="宋体" panose="02010600030101010101" pitchFamily="2" charset="-122"/>
                          <a:ea typeface="宋体" panose="02010600030101010101" pitchFamily="2" charset="-122"/>
                        </a:rPr>
                        <a:t>30203/</a:t>
                      </a:r>
                      <a:r>
                        <a:rPr lang="zh-CN" altLang="en-US" sz="1050" b="1" i="0" u="none" strike="noStrike" dirty="0">
                          <a:solidFill>
                            <a:srgbClr val="000000"/>
                          </a:solidFill>
                          <a:effectLst/>
                          <a:latin typeface="宋体" panose="02010600030101010101" pitchFamily="2" charset="-122"/>
                          <a:ea typeface="宋体" panose="02010600030101010101" pitchFamily="2" charset="-122"/>
                        </a:rPr>
                        <a:t>咨询费</a:t>
                      </a:r>
                    </a:p>
                  </a:txBody>
                  <a:tcPr marL="7593" marR="7593" marT="759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50" b="1" i="0" u="none" strike="noStrike" kern="1200" dirty="0">
                          <a:solidFill>
                            <a:srgbClr val="FF0000"/>
                          </a:solidFill>
                          <a:effectLst/>
                          <a:latin typeface="宋体" panose="02010600030101010101" pitchFamily="2" charset="-122"/>
                          <a:ea typeface="+mn-ea"/>
                          <a:cs typeface="+mn-cs"/>
                        </a:rPr>
                        <a:t>《</a:t>
                      </a:r>
                      <a:r>
                        <a:rPr lang="zh-CN" altLang="en-US" sz="1050" b="1" i="0" u="none" strike="noStrike" kern="1200" dirty="0">
                          <a:solidFill>
                            <a:srgbClr val="FF0000"/>
                          </a:solidFill>
                          <a:effectLst/>
                          <a:latin typeface="宋体" panose="02010600030101010101" pitchFamily="2" charset="-122"/>
                          <a:ea typeface="+mn-ea"/>
                          <a:cs typeface="+mn-cs"/>
                        </a:rPr>
                        <a:t>天津商业大学科研项目专家咨询费管理办法</a:t>
                      </a:r>
                      <a:r>
                        <a:rPr lang="en-US" altLang="zh-CN" sz="1050" b="1" i="0" u="none" strike="noStrike" kern="1200" dirty="0">
                          <a:solidFill>
                            <a:srgbClr val="FF0000"/>
                          </a:solidFill>
                          <a:effectLst/>
                          <a:latin typeface="宋体" panose="02010600030101010101" pitchFamily="2" charset="-122"/>
                          <a:ea typeface="+mn-ea"/>
                          <a:cs typeface="+mn-cs"/>
                        </a:rPr>
                        <a:t>》</a:t>
                      </a:r>
                      <a:r>
                        <a:rPr lang="zh-CN" altLang="en-US" sz="1050" b="1" i="0" u="none" strike="noStrike" dirty="0">
                          <a:solidFill>
                            <a:srgbClr val="FF0000"/>
                          </a:solidFill>
                          <a:effectLst/>
                          <a:latin typeface="宋体" panose="02010600030101010101" pitchFamily="2" charset="-122"/>
                          <a:ea typeface="+mn-ea"/>
                        </a:rPr>
                        <a:t>的通知 津商大校发</a:t>
                      </a:r>
                      <a:r>
                        <a:rPr lang="en-US" altLang="zh-CN" sz="1050" b="1" i="0" u="none" strike="noStrike" dirty="0">
                          <a:solidFill>
                            <a:srgbClr val="FF0000"/>
                          </a:solidFill>
                          <a:effectLst/>
                          <a:latin typeface="宋体" panose="02010600030101010101" pitchFamily="2" charset="-122"/>
                          <a:ea typeface="+mn-ea"/>
                        </a:rPr>
                        <a:t>﹝2018﹞26</a:t>
                      </a:r>
                      <a:r>
                        <a:rPr lang="zh-CN" altLang="en-US" sz="1050" b="1" i="0" u="none" strike="noStrike" dirty="0">
                          <a:solidFill>
                            <a:srgbClr val="FF0000"/>
                          </a:solidFill>
                          <a:effectLst/>
                          <a:latin typeface="宋体" panose="02010600030101010101" pitchFamily="2" charset="-122"/>
                          <a:ea typeface="+mn-ea"/>
                        </a:rPr>
                        <a:t>号</a:t>
                      </a:r>
                      <a:endParaRPr lang="zh-CN" altLang="en-US" sz="1050" b="1" i="0" u="none" strike="noStrike" dirty="0">
                        <a:solidFill>
                          <a:srgbClr val="FF0000"/>
                        </a:solidFill>
                        <a:effectLst/>
                        <a:latin typeface="宋体" panose="02010600030101010101" pitchFamily="2" charset="-122"/>
                        <a:ea typeface="宋体"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71345198"/>
                  </a:ext>
                </a:extLst>
              </a:tr>
              <a:tr h="718572">
                <a:tc vMerge="1">
                  <a:txBody>
                    <a:bodyPr/>
                    <a:lstStyle/>
                    <a:p>
                      <a:endParaRPr lang="zh-CN" altLang="en-US"/>
                    </a:p>
                  </a:txBody>
                  <a:tcPr/>
                </a:tc>
                <a:tc>
                  <a:txBody>
                    <a:bodyPr/>
                    <a:lstStyle/>
                    <a:p>
                      <a:pPr algn="l" fontAlgn="ctr"/>
                      <a:r>
                        <a:rPr lang="en-US" altLang="zh-CN" sz="1050" b="1" i="0" u="none" strike="noStrike" dirty="0">
                          <a:solidFill>
                            <a:srgbClr val="000000"/>
                          </a:solidFill>
                          <a:effectLst/>
                          <a:latin typeface="宋体" panose="02010600030101010101" pitchFamily="2" charset="-122"/>
                          <a:ea typeface="宋体" panose="02010600030101010101" pitchFamily="2" charset="-122"/>
                        </a:rPr>
                        <a:t>30226/</a:t>
                      </a:r>
                      <a:r>
                        <a:rPr lang="zh-CN" altLang="en-US" sz="1050" b="1" i="0" u="none" strike="noStrike" dirty="0">
                          <a:solidFill>
                            <a:srgbClr val="000000"/>
                          </a:solidFill>
                          <a:effectLst/>
                          <a:latin typeface="宋体" panose="02010600030101010101" pitchFamily="2" charset="-122"/>
                          <a:ea typeface="宋体" panose="02010600030101010101" pitchFamily="2" charset="-122"/>
                        </a:rPr>
                        <a:t>劳务费</a:t>
                      </a:r>
                    </a:p>
                  </a:txBody>
                  <a:tcPr marL="7593" marR="7593" marT="759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050" b="1" i="0" u="none" strike="noStrike" dirty="0">
                          <a:solidFill>
                            <a:srgbClr val="FF0000"/>
                          </a:solidFill>
                          <a:effectLst/>
                          <a:latin typeface="宋体" panose="02010600030101010101" pitchFamily="2" charset="-122"/>
                          <a:ea typeface="宋体" panose="02010600030101010101" pitchFamily="2" charset="-122"/>
                        </a:rPr>
                        <a:t>学生及校外人员</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6959362"/>
                  </a:ext>
                </a:extLst>
              </a:tr>
            </a:tbl>
          </a:graphicData>
        </a:graphic>
      </p:graphicFrame>
      <p:grpSp>
        <p:nvGrpSpPr>
          <p:cNvPr id="9" name="组合 8">
            <a:extLst>
              <a:ext uri="{FF2B5EF4-FFF2-40B4-BE49-F238E27FC236}">
                <a16:creationId xmlns:a16="http://schemas.microsoft.com/office/drawing/2014/main" id="{2123D730-73BF-1496-6E98-B6EF3E72D535}"/>
              </a:ext>
            </a:extLst>
          </p:cNvPr>
          <p:cNvGrpSpPr/>
          <p:nvPr/>
        </p:nvGrpSpPr>
        <p:grpSpPr>
          <a:xfrm>
            <a:off x="892328" y="161696"/>
            <a:ext cx="3103608" cy="442913"/>
            <a:chOff x="892328" y="161696"/>
            <a:chExt cx="3103608" cy="442913"/>
          </a:xfrm>
        </p:grpSpPr>
        <p:sp>
          <p:nvSpPr>
            <p:cNvPr id="10" name="Shape 1794">
              <a:extLst>
                <a:ext uri="{FF2B5EF4-FFF2-40B4-BE49-F238E27FC236}">
                  <a16:creationId xmlns:a16="http://schemas.microsoft.com/office/drawing/2014/main" id="{A3D21561-B43E-BAFA-59D3-C3027A09EAD4}"/>
                </a:ext>
              </a:extLst>
            </p:cNvPr>
            <p:cNvSpPr>
              <a:spLocks noChangeArrowheads="1"/>
            </p:cNvSpPr>
            <p:nvPr/>
          </p:nvSpPr>
          <p:spPr bwMode="auto">
            <a:xfrm>
              <a:off x="892328" y="161696"/>
              <a:ext cx="3103608" cy="442913"/>
            </a:xfrm>
            <a:prstGeom prst="roundRect">
              <a:avLst>
                <a:gd name="adj" fmla="val 50000"/>
              </a:avLst>
            </a:prstGeom>
            <a:solidFill>
              <a:schemeClr val="accent1"/>
            </a:solidFill>
            <a:ln w="12700">
              <a:noFill/>
              <a:round/>
              <a:headEnd/>
              <a:tailEnd/>
            </a:ln>
          </p:spPr>
          <p:txBody>
            <a:bodyPr lIns="14288" tIns="14288" rIns="14288" bIns="14288" anchor="ctr"/>
            <a:lstStyle/>
            <a:p>
              <a:endParaRPr lang="zh-CN" altLang="en-US" sz="1300">
                <a:latin typeface="Calibri" pitchFamily="34" charset="0"/>
              </a:endParaRPr>
            </a:p>
          </p:txBody>
        </p:sp>
        <p:sp>
          <p:nvSpPr>
            <p:cNvPr id="11" name="TextBox 40">
              <a:extLst>
                <a:ext uri="{FF2B5EF4-FFF2-40B4-BE49-F238E27FC236}">
                  <a16:creationId xmlns:a16="http://schemas.microsoft.com/office/drawing/2014/main" id="{06DC1705-CAA0-06F1-B08E-6B3EB6021B5B}"/>
                </a:ext>
              </a:extLst>
            </p:cNvPr>
            <p:cNvSpPr txBox="1"/>
            <p:nvPr/>
          </p:nvSpPr>
          <p:spPr bwMode="auto">
            <a:xfrm>
              <a:off x="1000340" y="292679"/>
              <a:ext cx="2887584" cy="221599"/>
            </a:xfrm>
            <a:prstGeom prst="rect">
              <a:avLst/>
            </a:prstGeom>
            <a:noFill/>
          </p:spPr>
          <p:txBody>
            <a:bodyPr wrap="square" lIns="0" tIns="0" rIns="0" bIns="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lnSpc>
                  <a:spcPct val="90000"/>
                </a:lnSpc>
                <a:spcBef>
                  <a:spcPts val="1000"/>
                </a:spcBef>
              </a:pPr>
              <a:r>
                <a:rPr lang="zh-CN" altLang="en-US" sz="1600" b="1" dirty="0">
                  <a:solidFill>
                    <a:schemeClr val="bg1"/>
                  </a:solidFill>
                  <a:latin typeface="微软雅黑" pitchFamily="34" charset="-122"/>
                  <a:ea typeface="微软雅黑" pitchFamily="34" charset="-122"/>
                </a:rPr>
                <a:t>纵向科研经费预算模板</a:t>
              </a:r>
              <a:r>
                <a:rPr lang="en-US" altLang="zh-CN" sz="1600" b="1" dirty="0">
                  <a:solidFill>
                    <a:schemeClr val="bg1"/>
                  </a:solidFill>
                  <a:latin typeface="微软雅黑" pitchFamily="34" charset="-122"/>
                  <a:ea typeface="微软雅黑" pitchFamily="34" charset="-122"/>
                </a:rPr>
                <a:t>-</a:t>
              </a:r>
              <a:r>
                <a:rPr lang="zh-CN" altLang="en-US" sz="1600" b="1" dirty="0">
                  <a:solidFill>
                    <a:schemeClr val="bg1"/>
                  </a:solidFill>
                  <a:latin typeface="微软雅黑" pitchFamily="34" charset="-122"/>
                  <a:ea typeface="微软雅黑" pitchFamily="34" charset="-122"/>
                </a:rPr>
                <a:t>社科类</a:t>
              </a:r>
            </a:p>
          </p:txBody>
        </p:sp>
      </p:grpSp>
      <p:sp>
        <p:nvSpPr>
          <p:cNvPr id="13" name="矩形 12">
            <a:extLst>
              <a:ext uri="{FF2B5EF4-FFF2-40B4-BE49-F238E27FC236}">
                <a16:creationId xmlns:a16="http://schemas.microsoft.com/office/drawing/2014/main" id="{6564980E-2861-0BB2-731C-9A0C6B54CB14}"/>
              </a:ext>
            </a:extLst>
          </p:cNvPr>
          <p:cNvSpPr/>
          <p:nvPr/>
        </p:nvSpPr>
        <p:spPr>
          <a:xfrm>
            <a:off x="7604839" y="0"/>
            <a:ext cx="1573201" cy="707886"/>
          </a:xfrm>
          <a:prstGeom prst="rect">
            <a:avLst/>
          </a:prstGeom>
          <a:noFill/>
        </p:spPr>
        <p:txBody>
          <a:bodyPr wrap="square" lIns="91440" tIns="45720" rIns="91440" bIns="45720">
            <a:spAutoFit/>
          </a:bodyPr>
          <a:lstStyle/>
          <a:p>
            <a:pPr algn="ctr"/>
            <a:r>
              <a:rPr lang="zh-CN" altLang="en-US" sz="4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新</a:t>
            </a:r>
            <a:endParaRPr lang="zh-CN" altLang="en-US" sz="4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3212407204"/>
      </p:ext>
    </p:extLst>
  </p:cSld>
  <p:clrMapOvr>
    <a:masterClrMapping/>
  </p:clrMapOvr>
  <p:transition spd="med" advTm="0">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 形 3"/>
          <p:cNvSpPr/>
          <p:nvPr/>
        </p:nvSpPr>
        <p:spPr>
          <a:xfrm rot="13498344">
            <a:off x="400050" y="317500"/>
            <a:ext cx="144463" cy="144463"/>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5" name="L 形 4"/>
          <p:cNvSpPr/>
          <p:nvPr/>
        </p:nvSpPr>
        <p:spPr>
          <a:xfrm rot="13498344">
            <a:off x="534988" y="317500"/>
            <a:ext cx="144462" cy="144463"/>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6" name="L 形 5"/>
          <p:cNvSpPr/>
          <p:nvPr/>
        </p:nvSpPr>
        <p:spPr>
          <a:xfrm rot="13498344">
            <a:off x="265113" y="317500"/>
            <a:ext cx="144462" cy="144463"/>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cxnSp>
        <p:nvCxnSpPr>
          <p:cNvPr id="13" name="直接连接符 12"/>
          <p:cNvCxnSpPr/>
          <p:nvPr/>
        </p:nvCxnSpPr>
        <p:spPr>
          <a:xfrm>
            <a:off x="762000" y="630238"/>
            <a:ext cx="7840663" cy="0"/>
          </a:xfrm>
          <a:prstGeom prst="line">
            <a:avLst/>
          </a:prstGeom>
        </p:spPr>
        <p:style>
          <a:lnRef idx="1">
            <a:schemeClr val="dk1"/>
          </a:lnRef>
          <a:fillRef idx="0">
            <a:schemeClr val="dk1"/>
          </a:fillRef>
          <a:effectRef idx="0">
            <a:schemeClr val="dk1"/>
          </a:effectRef>
          <a:fontRef idx="minor">
            <a:schemeClr val="tx1"/>
          </a:fontRef>
        </p:style>
      </p:cxnSp>
      <p:sp>
        <p:nvSpPr>
          <p:cNvPr id="18448" name="矩形 10"/>
          <p:cNvSpPr>
            <a:spLocks noChangeArrowheads="1"/>
          </p:cNvSpPr>
          <p:nvPr/>
        </p:nvSpPr>
        <p:spPr bwMode="auto">
          <a:xfrm>
            <a:off x="1115616" y="915566"/>
            <a:ext cx="6709716" cy="2905604"/>
          </a:xfrm>
          <a:prstGeom prst="rect">
            <a:avLst/>
          </a:prstGeom>
          <a:noFill/>
          <a:ln w="9525">
            <a:noFill/>
            <a:miter lim="800000"/>
            <a:headEnd/>
            <a:tailEnd/>
          </a:ln>
        </p:spPr>
        <p:txBody>
          <a:bodyPr wrap="square">
            <a:spAutoFit/>
          </a:bodyPr>
          <a:lstStyle/>
          <a:p>
            <a:pPr indent="447675" algn="just">
              <a:lnSpc>
                <a:spcPts val="3225"/>
              </a:lnSpc>
            </a:pPr>
            <a:r>
              <a:rPr lang="zh-CN" altLang="zh-CN" kern="0" dirty="0">
                <a:solidFill>
                  <a:srgbClr val="333333"/>
                </a:solidFill>
                <a:latin typeface="Calibri" panose="020F0502020204030204" pitchFamily="34" charset="0"/>
                <a:ea typeface="仿宋_GB2312" panose="02010609030101010101" pitchFamily="49" charset="-122"/>
                <a:cs typeface="Times New Roman" panose="02020603050405020304" pitchFamily="18" charset="0"/>
              </a:rPr>
              <a:t>试点范围自</a:t>
            </a:r>
            <a:r>
              <a:rPr lang="en-US" altLang="zh-CN" kern="0" dirty="0">
                <a:solidFill>
                  <a:srgbClr val="333333"/>
                </a:solidFill>
                <a:latin typeface="Calibri" panose="020F0502020204030204" pitchFamily="34" charset="0"/>
                <a:ea typeface="仿宋_GB2312" panose="02010609030101010101" pitchFamily="49" charset="-122"/>
                <a:cs typeface="Times New Roman" panose="02020603050405020304" pitchFamily="18" charset="0"/>
              </a:rPr>
              <a:t>2021</a:t>
            </a:r>
            <a:r>
              <a:rPr lang="zh-CN" altLang="zh-CN" kern="0" dirty="0">
                <a:solidFill>
                  <a:srgbClr val="333333"/>
                </a:solidFill>
                <a:latin typeface="Calibri" panose="020F0502020204030204" pitchFamily="34" charset="0"/>
                <a:ea typeface="仿宋_GB2312" panose="02010609030101010101" pitchFamily="49" charset="-122"/>
                <a:cs typeface="Times New Roman" panose="02020603050405020304" pitchFamily="18" charset="0"/>
              </a:rPr>
              <a:t>年起立项的市级财政资助的天津市杰出青年科学基金项目。</a:t>
            </a:r>
            <a:endParaRPr lang="en-US" altLang="zh-CN" kern="0" dirty="0">
              <a:solidFill>
                <a:srgbClr val="333333"/>
              </a:solidFill>
              <a:latin typeface="Calibri" panose="020F0502020204030204" pitchFamily="34" charset="0"/>
              <a:ea typeface="仿宋_GB2312" panose="02010609030101010101" pitchFamily="49" charset="-122"/>
              <a:cs typeface="Times New Roman" panose="02020603050405020304" pitchFamily="18" charset="0"/>
            </a:endParaRPr>
          </a:p>
          <a:p>
            <a:pPr indent="447675" algn="just">
              <a:lnSpc>
                <a:spcPts val="3225"/>
              </a:lnSpc>
            </a:pPr>
            <a:r>
              <a:rPr lang="zh-CN" altLang="zh-CN" kern="0" dirty="0">
                <a:solidFill>
                  <a:srgbClr val="333333"/>
                </a:solidFill>
                <a:latin typeface="Calibri" panose="020F0502020204030204" pitchFamily="34" charset="0"/>
                <a:ea typeface="仿宋_GB2312" panose="02010609030101010101" pitchFamily="49" charset="-122"/>
                <a:cs typeface="Times New Roman" panose="02020603050405020304" pitchFamily="18" charset="0"/>
              </a:rPr>
              <a:t>项目经费不再分为直接费用和间接费用，实行定额包干资助。项目申请人提交项目申请书和获批项目负责人签订任务合同书时，只需填报资助总额，无需编制项目经费预算。</a:t>
            </a:r>
            <a:r>
              <a:rPr lang="zh-CN" altLang="en-US" kern="0" dirty="0">
                <a:solidFill>
                  <a:srgbClr val="333333"/>
                </a:solidFill>
                <a:latin typeface="Calibri" panose="020F0502020204030204" pitchFamily="34" charset="0"/>
                <a:ea typeface="仿宋_GB2312" panose="02010609030101010101" pitchFamily="49" charset="-122"/>
                <a:cs typeface="Times New Roman" panose="02020603050405020304" pitchFamily="18" charset="0"/>
              </a:rPr>
              <a:t>为便于核算，我校目前“包干制”科研项目经费分为直接费用和间接费用。</a:t>
            </a:r>
            <a:endParaRPr lang="zh-CN" altLang="zh-CN" kern="0" dirty="0">
              <a:solidFill>
                <a:srgbClr val="333333"/>
              </a:solidFill>
              <a:latin typeface="Calibri" panose="020F0502020204030204" pitchFamily="34" charset="0"/>
              <a:ea typeface="仿宋_GB2312" panose="02010609030101010101" pitchFamily="49" charset="-122"/>
              <a:cs typeface="Times New Roman" panose="02020603050405020304" pitchFamily="18" charset="0"/>
            </a:endParaRPr>
          </a:p>
          <a:p>
            <a:pPr indent="447675" algn="just">
              <a:lnSpc>
                <a:spcPts val="3225"/>
              </a:lnSpc>
            </a:pPr>
            <a:endParaRPr lang="zh-CN" altLang="zh-CN" sz="2000" kern="100" dirty="0">
              <a:effectLst/>
              <a:latin typeface="+mn-ea"/>
              <a:ea typeface="+mn-ea"/>
              <a:cs typeface="Times New Roman" panose="02020603050405020304" pitchFamily="18" charset="0"/>
            </a:endParaRPr>
          </a:p>
        </p:txBody>
      </p:sp>
      <p:sp>
        <p:nvSpPr>
          <p:cNvPr id="3" name="Shape 1794">
            <a:extLst>
              <a:ext uri="{FF2B5EF4-FFF2-40B4-BE49-F238E27FC236}">
                <a16:creationId xmlns:a16="http://schemas.microsoft.com/office/drawing/2014/main" id="{E7AA85EF-06EF-6ADD-4AA6-B61289D71EA7}"/>
              </a:ext>
            </a:extLst>
          </p:cNvPr>
          <p:cNvSpPr>
            <a:spLocks noChangeArrowheads="1"/>
          </p:cNvSpPr>
          <p:nvPr/>
        </p:nvSpPr>
        <p:spPr bwMode="auto">
          <a:xfrm>
            <a:off x="973245" y="213500"/>
            <a:ext cx="2304430" cy="442913"/>
          </a:xfrm>
          <a:prstGeom prst="roundRect">
            <a:avLst>
              <a:gd name="adj" fmla="val 50000"/>
            </a:avLst>
          </a:prstGeom>
          <a:solidFill>
            <a:schemeClr val="accent1"/>
          </a:solidFill>
          <a:ln w="12700">
            <a:noFill/>
            <a:round/>
            <a:headEnd/>
            <a:tailEnd/>
          </a:ln>
        </p:spPr>
        <p:txBody>
          <a:bodyPr lIns="14288" tIns="14288" rIns="14288" bIns="14288" anchor="ct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r>
              <a:rPr kumimoji="0" lang="zh-CN" altLang="en-US" b="1" i="0" u="none" strike="noStrike" kern="1200" cap="none" spc="0" normalizeH="0" baseline="0" noProof="0" dirty="0">
                <a:ln>
                  <a:noFill/>
                </a:ln>
                <a:solidFill>
                  <a:srgbClr val="FDFDFD"/>
                </a:solidFill>
                <a:effectLst/>
                <a:uLnTx/>
                <a:uFillTx/>
                <a:latin typeface="Calibri" pitchFamily="34" charset="0"/>
                <a:ea typeface="宋体" pitchFamily="2" charset="-122"/>
                <a:cs typeface="+mn-cs"/>
              </a:rPr>
              <a:t>“包干制”科研经费</a:t>
            </a:r>
          </a:p>
        </p:txBody>
      </p:sp>
    </p:spTree>
    <p:extLst>
      <p:ext uri="{BB962C8B-B14F-4D97-AF65-F5344CB8AC3E}">
        <p14:creationId xmlns:p14="http://schemas.microsoft.com/office/powerpoint/2010/main" val="3151460366"/>
      </p:ext>
    </p:extLst>
  </p:cSld>
  <p:clrMapOvr>
    <a:masterClrMapping/>
  </p:clrMapOvr>
  <p:transition spd="med" advTm="0">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 形 3"/>
          <p:cNvSpPr/>
          <p:nvPr/>
        </p:nvSpPr>
        <p:spPr>
          <a:xfrm rot="13498344">
            <a:off x="400050" y="317500"/>
            <a:ext cx="144463" cy="144463"/>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5" name="L 形 4"/>
          <p:cNvSpPr/>
          <p:nvPr/>
        </p:nvSpPr>
        <p:spPr>
          <a:xfrm rot="13498344">
            <a:off x="534988" y="317500"/>
            <a:ext cx="144462" cy="144463"/>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6" name="L 形 5"/>
          <p:cNvSpPr/>
          <p:nvPr/>
        </p:nvSpPr>
        <p:spPr>
          <a:xfrm rot="13498344">
            <a:off x="265113" y="317500"/>
            <a:ext cx="144462" cy="144463"/>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cxnSp>
        <p:nvCxnSpPr>
          <p:cNvPr id="13" name="直接连接符 12"/>
          <p:cNvCxnSpPr/>
          <p:nvPr/>
        </p:nvCxnSpPr>
        <p:spPr>
          <a:xfrm>
            <a:off x="762000" y="630238"/>
            <a:ext cx="7840663" cy="0"/>
          </a:xfrm>
          <a:prstGeom prst="line">
            <a:avLst/>
          </a:prstGeom>
        </p:spPr>
        <p:style>
          <a:lnRef idx="1">
            <a:schemeClr val="dk1"/>
          </a:lnRef>
          <a:fillRef idx="0">
            <a:schemeClr val="dk1"/>
          </a:fillRef>
          <a:effectRef idx="0">
            <a:schemeClr val="dk1"/>
          </a:effectRef>
          <a:fontRef idx="minor">
            <a:schemeClr val="tx1"/>
          </a:fontRef>
        </p:style>
      </p:cxnSp>
      <p:sp>
        <p:nvSpPr>
          <p:cNvPr id="18448" name="矩形 10"/>
          <p:cNvSpPr>
            <a:spLocks noChangeArrowheads="1"/>
          </p:cNvSpPr>
          <p:nvPr/>
        </p:nvSpPr>
        <p:spPr bwMode="auto">
          <a:xfrm>
            <a:off x="1115616" y="913764"/>
            <a:ext cx="6709716" cy="3315972"/>
          </a:xfrm>
          <a:prstGeom prst="rect">
            <a:avLst/>
          </a:prstGeom>
          <a:noFill/>
          <a:ln w="9525">
            <a:noFill/>
            <a:miter lim="800000"/>
            <a:headEnd/>
            <a:tailEnd/>
          </a:ln>
        </p:spPr>
        <p:txBody>
          <a:bodyPr wrap="square">
            <a:spAutoFit/>
          </a:bodyPr>
          <a:lstStyle/>
          <a:p>
            <a:pPr indent="304800" algn="just">
              <a:lnSpc>
                <a:spcPts val="3225"/>
              </a:lnSpc>
            </a:pPr>
            <a:r>
              <a:rPr lang="en-US" altLang="zh-CN" sz="1800" kern="0" dirty="0">
                <a:solidFill>
                  <a:srgbClr val="333333"/>
                </a:solidFill>
                <a:effectLst/>
                <a:latin typeface="Calibri" panose="020F0502020204030204" pitchFamily="34" charset="0"/>
                <a:ea typeface="仿宋_GB2312" panose="02010609030101010101" pitchFamily="49" charset="-122"/>
                <a:cs typeface="Times New Roman" panose="02020603050405020304" pitchFamily="18" charset="0"/>
              </a:rPr>
              <a:t> </a:t>
            </a:r>
            <a:r>
              <a:rPr lang="zh-CN" altLang="zh-CN" sz="1800" kern="0" dirty="0">
                <a:solidFill>
                  <a:srgbClr val="333333"/>
                </a:solidFill>
                <a:effectLst/>
                <a:latin typeface="Calibri" panose="020F0502020204030204" pitchFamily="34" charset="0"/>
                <a:ea typeface="仿宋_GB2312" panose="02010609030101010101" pitchFamily="49" charset="-122"/>
                <a:cs typeface="Times New Roman" panose="02020603050405020304" pitchFamily="18" charset="0"/>
              </a:rPr>
              <a:t>经费使用范围包括项目研究相关的设备费、材料费、测试化验加工费、燃料动力费、差旅</a:t>
            </a:r>
            <a:r>
              <a:rPr lang="en-US" altLang="zh-CN" sz="1800" kern="0" dirty="0">
                <a:solidFill>
                  <a:srgbClr val="333333"/>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1800" kern="0" dirty="0">
                <a:solidFill>
                  <a:srgbClr val="333333"/>
                </a:solidFill>
                <a:effectLst/>
                <a:latin typeface="Calibri" panose="020F0502020204030204" pitchFamily="34" charset="0"/>
                <a:ea typeface="仿宋_GB2312" panose="02010609030101010101" pitchFamily="49" charset="-122"/>
                <a:cs typeface="Times New Roman" panose="02020603050405020304" pitchFamily="18" charset="0"/>
              </a:rPr>
              <a:t>会议</a:t>
            </a:r>
            <a:r>
              <a:rPr lang="en-US" altLang="zh-CN" sz="1800" kern="0" dirty="0">
                <a:solidFill>
                  <a:srgbClr val="333333"/>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1800" kern="0" dirty="0">
                <a:solidFill>
                  <a:srgbClr val="333333"/>
                </a:solidFill>
                <a:effectLst/>
                <a:latin typeface="Calibri" panose="020F0502020204030204" pitchFamily="34" charset="0"/>
                <a:ea typeface="仿宋_GB2312" panose="02010609030101010101" pitchFamily="49" charset="-122"/>
                <a:cs typeface="Times New Roman" panose="02020603050405020304" pitchFamily="18" charset="0"/>
              </a:rPr>
              <a:t>国际合作与交流费、档案</a:t>
            </a:r>
            <a:r>
              <a:rPr lang="en-US" altLang="zh-CN" sz="1800" kern="0" dirty="0">
                <a:solidFill>
                  <a:srgbClr val="333333"/>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1800" kern="0" dirty="0">
                <a:solidFill>
                  <a:srgbClr val="333333"/>
                </a:solidFill>
                <a:effectLst/>
                <a:latin typeface="Calibri" panose="020F0502020204030204" pitchFamily="34" charset="0"/>
                <a:ea typeface="仿宋_GB2312" panose="02010609030101010101" pitchFamily="49" charset="-122"/>
                <a:cs typeface="Times New Roman" panose="02020603050405020304" pitchFamily="18" charset="0"/>
              </a:rPr>
              <a:t>出版</a:t>
            </a:r>
            <a:r>
              <a:rPr lang="en-US" altLang="zh-CN" sz="1800" kern="0" dirty="0">
                <a:solidFill>
                  <a:srgbClr val="333333"/>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1800" kern="0" dirty="0">
                <a:solidFill>
                  <a:srgbClr val="333333"/>
                </a:solidFill>
                <a:effectLst/>
                <a:latin typeface="Calibri" panose="020F0502020204030204" pitchFamily="34" charset="0"/>
                <a:ea typeface="仿宋_GB2312" panose="02010609030101010101" pitchFamily="49" charset="-122"/>
                <a:cs typeface="Times New Roman" panose="02020603050405020304" pitchFamily="18" charset="0"/>
              </a:rPr>
              <a:t>文献</a:t>
            </a:r>
            <a:r>
              <a:rPr lang="en-US" altLang="zh-CN" sz="1800" kern="0" dirty="0">
                <a:solidFill>
                  <a:srgbClr val="333333"/>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1800" kern="0" dirty="0">
                <a:solidFill>
                  <a:srgbClr val="333333"/>
                </a:solidFill>
                <a:effectLst/>
                <a:latin typeface="Calibri" panose="020F0502020204030204" pitchFamily="34" charset="0"/>
                <a:ea typeface="仿宋_GB2312" panose="02010609030101010101" pitchFamily="49" charset="-122"/>
                <a:cs typeface="Times New Roman" panose="02020603050405020304" pitchFamily="18" charset="0"/>
              </a:rPr>
              <a:t>信息传播</a:t>
            </a:r>
            <a:r>
              <a:rPr lang="en-US" altLang="zh-CN" sz="1800" kern="0" dirty="0">
                <a:solidFill>
                  <a:srgbClr val="333333"/>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1800" kern="0" dirty="0">
                <a:solidFill>
                  <a:srgbClr val="333333"/>
                </a:solidFill>
                <a:effectLst/>
                <a:latin typeface="Calibri" panose="020F0502020204030204" pitchFamily="34" charset="0"/>
                <a:ea typeface="仿宋_GB2312" panose="02010609030101010101" pitchFamily="49" charset="-122"/>
                <a:cs typeface="Times New Roman" panose="02020603050405020304" pitchFamily="18" charset="0"/>
              </a:rPr>
              <a:t>知识产权事务费、劳务费、专家咨询费、项目承担单位管理费用、绩效支出以及其他合理支出。</a:t>
            </a:r>
            <a:endParaRPr lang="en-US" altLang="zh-CN" sz="1800" kern="0" dirty="0">
              <a:solidFill>
                <a:srgbClr val="333333"/>
              </a:solidFill>
              <a:effectLst/>
              <a:latin typeface="Calibri" panose="020F0502020204030204" pitchFamily="34" charset="0"/>
              <a:ea typeface="仿宋_GB2312" panose="02010609030101010101" pitchFamily="49" charset="-122"/>
              <a:cs typeface="Times New Roman" panose="02020603050405020304" pitchFamily="18" charset="0"/>
            </a:endParaRPr>
          </a:p>
          <a:p>
            <a:pPr indent="304800" algn="just">
              <a:lnSpc>
                <a:spcPts val="3225"/>
              </a:lnSpc>
            </a:pPr>
            <a:r>
              <a:rPr lang="en-US" altLang="zh-CN" kern="0" dirty="0">
                <a:solidFill>
                  <a:srgbClr val="333333"/>
                </a:solidFill>
                <a:latin typeface="Calibri" panose="020F0502020204030204" pitchFamily="34" charset="0"/>
                <a:ea typeface="仿宋_GB2312" panose="02010609030101010101" pitchFamily="49" charset="-122"/>
                <a:cs typeface="Times New Roman" panose="02020603050405020304" pitchFamily="18" charset="0"/>
              </a:rPr>
              <a:t> </a:t>
            </a:r>
            <a:r>
              <a:rPr lang="zh-CN" altLang="zh-CN" sz="1800" kern="0" dirty="0">
                <a:solidFill>
                  <a:srgbClr val="FF0000"/>
                </a:solidFill>
                <a:effectLst/>
                <a:latin typeface="Calibri" panose="020F0502020204030204" pitchFamily="34" charset="0"/>
                <a:ea typeface="仿宋_GB2312" panose="02010609030101010101" pitchFamily="49" charset="-122"/>
                <a:cs typeface="Times New Roman" panose="02020603050405020304" pitchFamily="18" charset="0"/>
              </a:rPr>
              <a:t>经费支出不设定科目限制和具体比例限制，由项目负责人根据实际需要自主决定使用。项目承担单位管理费用由项目承担单位根据实际管理支出情况与项目负责人协商确定。</a:t>
            </a:r>
            <a:endParaRPr lang="zh-CN" altLang="zh-CN" sz="1800" kern="100" dirty="0">
              <a:effectLst/>
              <a:latin typeface="Calibri" panose="020F0502020204030204" pitchFamily="34" charset="0"/>
              <a:ea typeface="宋体" panose="02010600030101010101" pitchFamily="2" charset="-122"/>
              <a:cs typeface="Times New Roman" panose="02020603050405020304" pitchFamily="18" charset="0"/>
            </a:endParaRPr>
          </a:p>
          <a:p>
            <a:pPr indent="447675" algn="just">
              <a:lnSpc>
                <a:spcPts val="3225"/>
              </a:lnSpc>
            </a:pPr>
            <a:endParaRPr lang="zh-CN" altLang="zh-CN" sz="2000" kern="100" dirty="0">
              <a:effectLst/>
              <a:latin typeface="+mn-ea"/>
              <a:ea typeface="+mn-ea"/>
              <a:cs typeface="Times New Roman" panose="02020603050405020304" pitchFamily="18" charset="0"/>
            </a:endParaRPr>
          </a:p>
        </p:txBody>
      </p:sp>
      <p:sp>
        <p:nvSpPr>
          <p:cNvPr id="3" name="Shape 1794">
            <a:extLst>
              <a:ext uri="{FF2B5EF4-FFF2-40B4-BE49-F238E27FC236}">
                <a16:creationId xmlns:a16="http://schemas.microsoft.com/office/drawing/2014/main" id="{E7AA85EF-06EF-6ADD-4AA6-B61289D71EA7}"/>
              </a:ext>
            </a:extLst>
          </p:cNvPr>
          <p:cNvSpPr>
            <a:spLocks noChangeArrowheads="1"/>
          </p:cNvSpPr>
          <p:nvPr/>
        </p:nvSpPr>
        <p:spPr bwMode="auto">
          <a:xfrm>
            <a:off x="973245" y="213500"/>
            <a:ext cx="2304430" cy="442913"/>
          </a:xfrm>
          <a:prstGeom prst="roundRect">
            <a:avLst>
              <a:gd name="adj" fmla="val 50000"/>
            </a:avLst>
          </a:prstGeom>
          <a:solidFill>
            <a:schemeClr val="accent1"/>
          </a:solidFill>
          <a:ln w="12700">
            <a:noFill/>
            <a:round/>
            <a:headEnd/>
            <a:tailEnd/>
          </a:ln>
        </p:spPr>
        <p:txBody>
          <a:bodyPr lIns="14288" tIns="14288" rIns="14288" bIns="14288" anchor="ct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r>
              <a:rPr kumimoji="0" lang="zh-CN" altLang="en-US" b="1" i="0" u="none" strike="noStrike" kern="1200" cap="none" spc="0" normalizeH="0" baseline="0" noProof="0" dirty="0">
                <a:ln>
                  <a:noFill/>
                </a:ln>
                <a:solidFill>
                  <a:srgbClr val="FDFDFD"/>
                </a:solidFill>
                <a:effectLst/>
                <a:uLnTx/>
                <a:uFillTx/>
                <a:latin typeface="Calibri" pitchFamily="34" charset="0"/>
                <a:ea typeface="宋体" pitchFamily="2" charset="-122"/>
                <a:cs typeface="+mn-cs"/>
              </a:rPr>
              <a:t>“包干制”科研经费</a:t>
            </a:r>
          </a:p>
        </p:txBody>
      </p:sp>
    </p:spTree>
    <p:extLst>
      <p:ext uri="{BB962C8B-B14F-4D97-AF65-F5344CB8AC3E}">
        <p14:creationId xmlns:p14="http://schemas.microsoft.com/office/powerpoint/2010/main" val="233838522"/>
      </p:ext>
    </p:extLst>
  </p:cSld>
  <p:clrMapOvr>
    <a:masterClrMapping/>
  </p:clrMapOvr>
  <p:transition spd="med" advTm="0">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 形 3"/>
          <p:cNvSpPr/>
          <p:nvPr/>
        </p:nvSpPr>
        <p:spPr>
          <a:xfrm rot="13498344">
            <a:off x="400050" y="317500"/>
            <a:ext cx="144463" cy="144463"/>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5" name="L 形 4"/>
          <p:cNvSpPr/>
          <p:nvPr/>
        </p:nvSpPr>
        <p:spPr>
          <a:xfrm rot="13498344">
            <a:off x="534988" y="317500"/>
            <a:ext cx="144462" cy="144463"/>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6" name="L 形 5"/>
          <p:cNvSpPr/>
          <p:nvPr/>
        </p:nvSpPr>
        <p:spPr>
          <a:xfrm rot="13498344">
            <a:off x="265113" y="317500"/>
            <a:ext cx="144462" cy="144463"/>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graphicFrame>
        <p:nvGraphicFramePr>
          <p:cNvPr id="7" name="表格 6">
            <a:extLst>
              <a:ext uri="{FF2B5EF4-FFF2-40B4-BE49-F238E27FC236}">
                <a16:creationId xmlns:a16="http://schemas.microsoft.com/office/drawing/2014/main" id="{6DE1F7B0-331A-96C6-18FE-63DABFE4680E}"/>
              </a:ext>
            </a:extLst>
          </p:cNvPr>
          <p:cNvGraphicFramePr>
            <a:graphicFrameLocks noGrp="1"/>
          </p:cNvGraphicFramePr>
          <p:nvPr>
            <p:extLst>
              <p:ext uri="{D42A27DB-BD31-4B8C-83A1-F6EECF244321}">
                <p14:modId xmlns:p14="http://schemas.microsoft.com/office/powerpoint/2010/main" val="1084544739"/>
              </p:ext>
            </p:extLst>
          </p:nvPr>
        </p:nvGraphicFramePr>
        <p:xfrm>
          <a:off x="1084255" y="51471"/>
          <a:ext cx="7668345" cy="5092019"/>
        </p:xfrm>
        <a:graphic>
          <a:graphicData uri="http://schemas.openxmlformats.org/drawingml/2006/table">
            <a:tbl>
              <a:tblPr/>
              <a:tblGrid>
                <a:gridCol w="1605559">
                  <a:extLst>
                    <a:ext uri="{9D8B030D-6E8A-4147-A177-3AD203B41FA5}">
                      <a16:colId xmlns:a16="http://schemas.microsoft.com/office/drawing/2014/main" val="1077514893"/>
                    </a:ext>
                  </a:extLst>
                </a:gridCol>
                <a:gridCol w="3031393">
                  <a:extLst>
                    <a:ext uri="{9D8B030D-6E8A-4147-A177-3AD203B41FA5}">
                      <a16:colId xmlns:a16="http://schemas.microsoft.com/office/drawing/2014/main" val="3401516235"/>
                    </a:ext>
                  </a:extLst>
                </a:gridCol>
                <a:gridCol w="3031393">
                  <a:extLst>
                    <a:ext uri="{9D8B030D-6E8A-4147-A177-3AD203B41FA5}">
                      <a16:colId xmlns:a16="http://schemas.microsoft.com/office/drawing/2014/main" val="806992637"/>
                    </a:ext>
                  </a:extLst>
                </a:gridCol>
              </a:tblGrid>
              <a:tr h="164781">
                <a:tc>
                  <a:txBody>
                    <a:bodyPr/>
                    <a:lstStyle/>
                    <a:p>
                      <a:pPr algn="ctr" fontAlgn="ctr"/>
                      <a:r>
                        <a:rPr lang="zh-CN" altLang="en-US" sz="1050" b="1" i="0" u="none" strike="noStrike" dirty="0">
                          <a:solidFill>
                            <a:srgbClr val="000000"/>
                          </a:solidFill>
                          <a:effectLst/>
                          <a:latin typeface="宋体" panose="02010600030101010101" pitchFamily="2" charset="-122"/>
                          <a:ea typeface="宋体" panose="02010600030101010101" pitchFamily="2" charset="-122"/>
                        </a:rPr>
                        <a:t>额度控制名称</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1" i="0" u="none" strike="noStrike" dirty="0">
                          <a:solidFill>
                            <a:srgbClr val="000000"/>
                          </a:solidFill>
                          <a:effectLst/>
                          <a:latin typeface="宋体" panose="02010600030101010101" pitchFamily="2" charset="-122"/>
                          <a:ea typeface="宋体" panose="02010600030101010101" pitchFamily="2" charset="-122"/>
                        </a:rPr>
                        <a:t>对应经济分类</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1" i="0" u="none" strike="noStrike">
                          <a:solidFill>
                            <a:srgbClr val="000000"/>
                          </a:solidFill>
                          <a:effectLst/>
                          <a:latin typeface="宋体" panose="02010600030101010101" pitchFamily="2" charset="-122"/>
                          <a:ea typeface="宋体" panose="02010600030101010101" pitchFamily="2" charset="-122"/>
                        </a:rPr>
                        <a:t>备注</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6845556"/>
                  </a:ext>
                </a:extLst>
              </a:tr>
              <a:tr h="164781">
                <a:tc rowSpan="26">
                  <a:txBody>
                    <a:bodyPr/>
                    <a:lstStyle/>
                    <a:p>
                      <a:pPr algn="ctr" fontAlgn="ctr"/>
                      <a:r>
                        <a:rPr lang="zh-CN" altLang="en-US" sz="1050" b="1" i="0" u="none" strike="noStrike" dirty="0">
                          <a:solidFill>
                            <a:srgbClr val="000000"/>
                          </a:solidFill>
                          <a:effectLst/>
                          <a:latin typeface="宋体" panose="02010600030101010101" pitchFamily="2" charset="-122"/>
                          <a:ea typeface="宋体" panose="02010600030101010101" pitchFamily="2" charset="-122"/>
                        </a:rPr>
                        <a:t>业务费</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1050" b="1" i="0" u="none" strike="noStrike">
                          <a:solidFill>
                            <a:srgbClr val="000000"/>
                          </a:solidFill>
                          <a:effectLst/>
                          <a:latin typeface="宋体" panose="02010600030101010101" pitchFamily="2" charset="-122"/>
                          <a:ea typeface="宋体" panose="02010600030101010101" pitchFamily="2" charset="-122"/>
                        </a:rPr>
                        <a:t>30201/</a:t>
                      </a:r>
                      <a:r>
                        <a:rPr lang="zh-CN" altLang="en-US" sz="1050" b="1" i="0" u="none" strike="noStrike">
                          <a:solidFill>
                            <a:srgbClr val="000000"/>
                          </a:solidFill>
                          <a:effectLst/>
                          <a:latin typeface="宋体" panose="02010600030101010101" pitchFamily="2" charset="-122"/>
                          <a:ea typeface="宋体" panose="02010600030101010101" pitchFamily="2" charset="-122"/>
                        </a:rPr>
                        <a:t>办公费</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1" i="0" u="none" strike="noStrike">
                          <a:solidFill>
                            <a:srgbClr val="000000"/>
                          </a:solidFill>
                          <a:effectLst/>
                          <a:latin typeface="宋体" panose="02010600030101010101" pitchFamily="2" charset="-122"/>
                          <a:ea typeface="宋体" panose="02010600030101010101" pitchFamily="2" charset="-122"/>
                        </a:rPr>
                        <a:t>图书资料、办公文具、办公软件会员费等</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0512920"/>
                  </a:ext>
                </a:extLst>
              </a:tr>
              <a:tr h="164781">
                <a:tc vMerge="1">
                  <a:txBody>
                    <a:bodyPr/>
                    <a:lstStyle/>
                    <a:p>
                      <a:endParaRPr lang="zh-CN" altLang="en-US"/>
                    </a:p>
                  </a:txBody>
                  <a:tcPr/>
                </a:tc>
                <a:tc>
                  <a:txBody>
                    <a:bodyPr/>
                    <a:lstStyle/>
                    <a:p>
                      <a:pPr algn="l" fontAlgn="ctr"/>
                      <a:r>
                        <a:rPr lang="en-US" altLang="zh-CN" sz="1050" b="1" i="0" u="none" strike="noStrike">
                          <a:solidFill>
                            <a:srgbClr val="000000"/>
                          </a:solidFill>
                          <a:effectLst/>
                          <a:latin typeface="宋体" panose="02010600030101010101" pitchFamily="2" charset="-122"/>
                          <a:ea typeface="宋体" panose="02010600030101010101" pitchFamily="2" charset="-122"/>
                        </a:rPr>
                        <a:t>30202/</a:t>
                      </a:r>
                      <a:r>
                        <a:rPr lang="zh-CN" altLang="en-US" sz="1050" b="1" i="0" u="none" strike="noStrike">
                          <a:solidFill>
                            <a:srgbClr val="000000"/>
                          </a:solidFill>
                          <a:effectLst/>
                          <a:latin typeface="宋体" panose="02010600030101010101" pitchFamily="2" charset="-122"/>
                          <a:ea typeface="宋体" panose="02010600030101010101" pitchFamily="2" charset="-122"/>
                        </a:rPr>
                        <a:t>印刷费</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1" i="0" u="none" strike="noStrike">
                          <a:solidFill>
                            <a:srgbClr val="000000"/>
                          </a:solidFill>
                          <a:effectLst/>
                          <a:latin typeface="宋体" panose="02010600030101010101" pitchFamily="2" charset="-122"/>
                          <a:ea typeface="宋体" panose="02010600030101010101" pitchFamily="2" charset="-122"/>
                        </a:rPr>
                        <a:t>　</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4447274"/>
                  </a:ext>
                </a:extLst>
              </a:tr>
              <a:tr h="164781">
                <a:tc vMerge="1">
                  <a:txBody>
                    <a:bodyPr/>
                    <a:lstStyle/>
                    <a:p>
                      <a:endParaRPr lang="zh-CN" altLang="en-US"/>
                    </a:p>
                  </a:txBody>
                  <a:tcPr/>
                </a:tc>
                <a:tc>
                  <a:txBody>
                    <a:bodyPr/>
                    <a:lstStyle/>
                    <a:p>
                      <a:pPr algn="l" fontAlgn="ctr"/>
                      <a:r>
                        <a:rPr lang="en-US" altLang="zh-CN" sz="1050" b="1" i="0" u="none" strike="noStrike">
                          <a:solidFill>
                            <a:srgbClr val="000000"/>
                          </a:solidFill>
                          <a:effectLst/>
                          <a:latin typeface="宋体" panose="02010600030101010101" pitchFamily="2" charset="-122"/>
                          <a:ea typeface="宋体" panose="02010600030101010101" pitchFamily="2" charset="-122"/>
                        </a:rPr>
                        <a:t>30203/</a:t>
                      </a:r>
                      <a:r>
                        <a:rPr lang="zh-CN" altLang="en-US" sz="1050" b="1" i="0" u="none" strike="noStrike">
                          <a:solidFill>
                            <a:srgbClr val="000000"/>
                          </a:solidFill>
                          <a:effectLst/>
                          <a:latin typeface="宋体" panose="02010600030101010101" pitchFamily="2" charset="-122"/>
                          <a:ea typeface="宋体" panose="02010600030101010101" pitchFamily="2" charset="-122"/>
                        </a:rPr>
                        <a:t>咨询费</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1" i="0" u="none" strike="noStrike" dirty="0">
                          <a:solidFill>
                            <a:srgbClr val="000000"/>
                          </a:solidFill>
                          <a:effectLst/>
                          <a:latin typeface="宋体" panose="02010600030101010101" pitchFamily="2" charset="-122"/>
                          <a:ea typeface="宋体" panose="02010600030101010101" pitchFamily="2" charset="-122"/>
                        </a:rPr>
                        <a:t>　</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4701133"/>
                  </a:ext>
                </a:extLst>
              </a:tr>
              <a:tr h="164781">
                <a:tc vMerge="1">
                  <a:txBody>
                    <a:bodyPr/>
                    <a:lstStyle/>
                    <a:p>
                      <a:endParaRPr lang="zh-CN" altLang="en-US"/>
                    </a:p>
                  </a:txBody>
                  <a:tcPr/>
                </a:tc>
                <a:tc>
                  <a:txBody>
                    <a:bodyPr/>
                    <a:lstStyle/>
                    <a:p>
                      <a:pPr algn="l" fontAlgn="ctr"/>
                      <a:r>
                        <a:rPr lang="en-US" altLang="zh-CN" sz="1050" b="1" i="0" u="none" strike="noStrike">
                          <a:solidFill>
                            <a:srgbClr val="000000"/>
                          </a:solidFill>
                          <a:effectLst/>
                          <a:latin typeface="宋体" panose="02010600030101010101" pitchFamily="2" charset="-122"/>
                          <a:ea typeface="宋体" panose="02010600030101010101" pitchFamily="2" charset="-122"/>
                        </a:rPr>
                        <a:t>30204/</a:t>
                      </a:r>
                      <a:r>
                        <a:rPr lang="zh-CN" altLang="en-US" sz="1050" b="1" i="0" u="none" strike="noStrike">
                          <a:solidFill>
                            <a:srgbClr val="000000"/>
                          </a:solidFill>
                          <a:effectLst/>
                          <a:latin typeface="宋体" panose="02010600030101010101" pitchFamily="2" charset="-122"/>
                          <a:ea typeface="宋体" panose="02010600030101010101" pitchFamily="2" charset="-122"/>
                        </a:rPr>
                        <a:t>手续费</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1" i="0" u="none" strike="noStrike">
                          <a:solidFill>
                            <a:srgbClr val="000000"/>
                          </a:solidFill>
                          <a:effectLst/>
                          <a:latin typeface="宋体" panose="02010600030101010101" pitchFamily="2" charset="-122"/>
                          <a:ea typeface="宋体" panose="02010600030101010101" pitchFamily="2" charset="-122"/>
                        </a:rPr>
                        <a:t>　</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9045300"/>
                  </a:ext>
                </a:extLst>
              </a:tr>
              <a:tr h="164781">
                <a:tc vMerge="1">
                  <a:txBody>
                    <a:bodyPr/>
                    <a:lstStyle/>
                    <a:p>
                      <a:endParaRPr lang="zh-CN" altLang="en-US"/>
                    </a:p>
                  </a:txBody>
                  <a:tcPr/>
                </a:tc>
                <a:tc>
                  <a:txBody>
                    <a:bodyPr/>
                    <a:lstStyle/>
                    <a:p>
                      <a:pPr algn="l" fontAlgn="ctr"/>
                      <a:r>
                        <a:rPr lang="en-US" altLang="zh-CN" sz="1050" b="1" i="0" u="none" strike="noStrike">
                          <a:solidFill>
                            <a:srgbClr val="000000"/>
                          </a:solidFill>
                          <a:effectLst/>
                          <a:latin typeface="宋体" panose="02010600030101010101" pitchFamily="2" charset="-122"/>
                          <a:ea typeface="宋体" panose="02010600030101010101" pitchFamily="2" charset="-122"/>
                        </a:rPr>
                        <a:t>30205/</a:t>
                      </a:r>
                      <a:r>
                        <a:rPr lang="zh-CN" altLang="en-US" sz="1050" b="1" i="0" u="none" strike="noStrike">
                          <a:solidFill>
                            <a:srgbClr val="000000"/>
                          </a:solidFill>
                          <a:effectLst/>
                          <a:latin typeface="宋体" panose="02010600030101010101" pitchFamily="2" charset="-122"/>
                          <a:ea typeface="宋体" panose="02010600030101010101" pitchFamily="2" charset="-122"/>
                        </a:rPr>
                        <a:t>水费</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1" i="0" u="none" strike="noStrike">
                          <a:solidFill>
                            <a:srgbClr val="000000"/>
                          </a:solidFill>
                          <a:effectLst/>
                          <a:latin typeface="宋体" panose="02010600030101010101" pitchFamily="2" charset="-122"/>
                          <a:ea typeface="宋体" panose="02010600030101010101" pitchFamily="2" charset="-122"/>
                        </a:rPr>
                        <a:t>　</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0943250"/>
                  </a:ext>
                </a:extLst>
              </a:tr>
              <a:tr h="164781">
                <a:tc vMerge="1">
                  <a:txBody>
                    <a:bodyPr/>
                    <a:lstStyle/>
                    <a:p>
                      <a:endParaRPr lang="zh-CN" altLang="en-US"/>
                    </a:p>
                  </a:txBody>
                  <a:tcPr/>
                </a:tc>
                <a:tc>
                  <a:txBody>
                    <a:bodyPr/>
                    <a:lstStyle/>
                    <a:p>
                      <a:pPr algn="l" fontAlgn="ctr"/>
                      <a:r>
                        <a:rPr lang="en-US" altLang="zh-CN" sz="1050" b="1" i="0" u="none" strike="noStrike">
                          <a:solidFill>
                            <a:srgbClr val="000000"/>
                          </a:solidFill>
                          <a:effectLst/>
                          <a:latin typeface="宋体" panose="02010600030101010101" pitchFamily="2" charset="-122"/>
                          <a:ea typeface="宋体" panose="02010600030101010101" pitchFamily="2" charset="-122"/>
                        </a:rPr>
                        <a:t>3020701/</a:t>
                      </a:r>
                      <a:r>
                        <a:rPr lang="zh-CN" altLang="en-US" sz="1050" b="1" i="0" u="none" strike="noStrike">
                          <a:solidFill>
                            <a:srgbClr val="000000"/>
                          </a:solidFill>
                          <a:effectLst/>
                          <a:latin typeface="宋体" panose="02010600030101010101" pitchFamily="2" charset="-122"/>
                          <a:ea typeface="宋体" panose="02010600030101010101" pitchFamily="2" charset="-122"/>
                        </a:rPr>
                        <a:t>邮寄费</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1" i="0" u="none" strike="noStrike" dirty="0">
                          <a:solidFill>
                            <a:srgbClr val="000000"/>
                          </a:solidFill>
                          <a:effectLst/>
                          <a:latin typeface="宋体" panose="02010600030101010101" pitchFamily="2" charset="-122"/>
                          <a:ea typeface="宋体" panose="02010600030101010101" pitchFamily="2" charset="-122"/>
                        </a:rPr>
                        <a:t>　</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5301348"/>
                  </a:ext>
                </a:extLst>
              </a:tr>
              <a:tr h="164781">
                <a:tc vMerge="1">
                  <a:txBody>
                    <a:bodyPr/>
                    <a:lstStyle/>
                    <a:p>
                      <a:endParaRPr lang="zh-CN" altLang="en-US"/>
                    </a:p>
                  </a:txBody>
                  <a:tcPr/>
                </a:tc>
                <a:tc>
                  <a:txBody>
                    <a:bodyPr/>
                    <a:lstStyle/>
                    <a:p>
                      <a:pPr algn="l" fontAlgn="ctr"/>
                      <a:r>
                        <a:rPr lang="en-US" altLang="zh-CN" sz="1050" b="1" i="0" u="none" strike="noStrike" dirty="0">
                          <a:solidFill>
                            <a:srgbClr val="000000"/>
                          </a:solidFill>
                          <a:effectLst/>
                          <a:latin typeface="宋体" panose="02010600030101010101" pitchFamily="2" charset="-122"/>
                          <a:ea typeface="宋体" panose="02010600030101010101" pitchFamily="2" charset="-122"/>
                        </a:rPr>
                        <a:t>3020799/</a:t>
                      </a:r>
                      <a:r>
                        <a:rPr lang="zh-CN" altLang="en-US" sz="1050" b="1" i="0" u="none" strike="noStrike" dirty="0">
                          <a:solidFill>
                            <a:srgbClr val="000000"/>
                          </a:solidFill>
                          <a:effectLst/>
                          <a:latin typeface="宋体" panose="02010600030101010101" pitchFamily="2" charset="-122"/>
                          <a:ea typeface="宋体" panose="02010600030101010101" pitchFamily="2" charset="-122"/>
                        </a:rPr>
                        <a:t>其他</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1" i="0" u="none" strike="noStrike" dirty="0">
                          <a:solidFill>
                            <a:srgbClr val="000000"/>
                          </a:solidFill>
                          <a:effectLst/>
                          <a:latin typeface="宋体" panose="02010600030101010101" pitchFamily="2" charset="-122"/>
                          <a:ea typeface="宋体" panose="02010600030101010101" pitchFamily="2" charset="-122"/>
                        </a:rPr>
                        <a:t>　</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981637"/>
                  </a:ext>
                </a:extLst>
              </a:tr>
              <a:tr h="164781">
                <a:tc vMerge="1">
                  <a:txBody>
                    <a:bodyPr/>
                    <a:lstStyle/>
                    <a:p>
                      <a:endParaRPr lang="zh-CN" altLang="en-US"/>
                    </a:p>
                  </a:txBody>
                  <a:tcPr/>
                </a:tc>
                <a:tc>
                  <a:txBody>
                    <a:bodyPr/>
                    <a:lstStyle/>
                    <a:p>
                      <a:pPr algn="l" fontAlgn="ctr"/>
                      <a:r>
                        <a:rPr lang="en-US" altLang="zh-CN" sz="1050" b="1" i="0" u="none" strike="noStrike">
                          <a:solidFill>
                            <a:srgbClr val="000000"/>
                          </a:solidFill>
                          <a:effectLst/>
                          <a:latin typeface="宋体" panose="02010600030101010101" pitchFamily="2" charset="-122"/>
                          <a:ea typeface="宋体" panose="02010600030101010101" pitchFamily="2" charset="-122"/>
                        </a:rPr>
                        <a:t>30211/</a:t>
                      </a:r>
                      <a:r>
                        <a:rPr lang="zh-CN" altLang="en-US" sz="1050" b="1" i="0" u="none" strike="noStrike">
                          <a:solidFill>
                            <a:srgbClr val="000000"/>
                          </a:solidFill>
                          <a:effectLst/>
                          <a:latin typeface="宋体" panose="02010600030101010101" pitchFamily="2" charset="-122"/>
                          <a:ea typeface="宋体" panose="02010600030101010101" pitchFamily="2" charset="-122"/>
                        </a:rPr>
                        <a:t>差旅费</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1" i="0" u="none" strike="noStrike">
                          <a:solidFill>
                            <a:srgbClr val="000000"/>
                          </a:solidFill>
                          <a:effectLst/>
                          <a:latin typeface="宋体" panose="02010600030101010101" pitchFamily="2" charset="-122"/>
                          <a:ea typeface="宋体" panose="02010600030101010101" pitchFamily="2" charset="-122"/>
                        </a:rPr>
                        <a:t>　</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9916444"/>
                  </a:ext>
                </a:extLst>
              </a:tr>
              <a:tr h="164781">
                <a:tc vMerge="1">
                  <a:txBody>
                    <a:bodyPr/>
                    <a:lstStyle/>
                    <a:p>
                      <a:endParaRPr lang="zh-CN" altLang="en-US"/>
                    </a:p>
                  </a:txBody>
                  <a:tcPr/>
                </a:tc>
                <a:tc>
                  <a:txBody>
                    <a:bodyPr/>
                    <a:lstStyle/>
                    <a:p>
                      <a:pPr algn="l" fontAlgn="ctr"/>
                      <a:r>
                        <a:rPr lang="en-US" altLang="zh-CN" sz="1050" b="1" i="0" u="none" strike="noStrike">
                          <a:solidFill>
                            <a:srgbClr val="000000"/>
                          </a:solidFill>
                          <a:effectLst/>
                          <a:latin typeface="宋体" panose="02010600030101010101" pitchFamily="2" charset="-122"/>
                          <a:ea typeface="宋体" panose="02010600030101010101" pitchFamily="2" charset="-122"/>
                        </a:rPr>
                        <a:t>30213/</a:t>
                      </a:r>
                      <a:r>
                        <a:rPr lang="zh-CN" altLang="en-US" sz="1050" b="1" i="0" u="none" strike="noStrike">
                          <a:solidFill>
                            <a:srgbClr val="000000"/>
                          </a:solidFill>
                          <a:effectLst/>
                          <a:latin typeface="宋体" panose="02010600030101010101" pitchFamily="2" charset="-122"/>
                          <a:ea typeface="宋体" panose="02010600030101010101" pitchFamily="2" charset="-122"/>
                        </a:rPr>
                        <a:t>维修（护</a:t>
                      </a:r>
                      <a:r>
                        <a:rPr lang="en-US" altLang="zh-CN" sz="1050" b="1" i="0" u="none" strike="noStrike">
                          <a:solidFill>
                            <a:srgbClr val="000000"/>
                          </a:solidFill>
                          <a:effectLst/>
                          <a:latin typeface="宋体" panose="02010600030101010101" pitchFamily="2" charset="-122"/>
                          <a:ea typeface="宋体" panose="02010600030101010101" pitchFamily="2" charset="-122"/>
                        </a:rPr>
                        <a:t>)</a:t>
                      </a:r>
                      <a:r>
                        <a:rPr lang="zh-CN" altLang="en-US" sz="1050" b="1" i="0" u="none" strike="noStrike">
                          <a:solidFill>
                            <a:srgbClr val="000000"/>
                          </a:solidFill>
                          <a:effectLst/>
                          <a:latin typeface="宋体" panose="02010600030101010101" pitchFamily="2" charset="-122"/>
                          <a:ea typeface="宋体" panose="02010600030101010101" pitchFamily="2" charset="-122"/>
                        </a:rPr>
                        <a:t>费用</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1" i="0" u="none" strike="noStrike">
                          <a:solidFill>
                            <a:srgbClr val="000000"/>
                          </a:solidFill>
                          <a:effectLst/>
                          <a:latin typeface="宋体" panose="02010600030101010101" pitchFamily="2" charset="-122"/>
                          <a:ea typeface="宋体" panose="02010600030101010101" pitchFamily="2" charset="-122"/>
                        </a:rPr>
                        <a:t>　</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9179467"/>
                  </a:ext>
                </a:extLst>
              </a:tr>
              <a:tr h="164781">
                <a:tc vMerge="1">
                  <a:txBody>
                    <a:bodyPr/>
                    <a:lstStyle/>
                    <a:p>
                      <a:endParaRPr lang="zh-CN" altLang="en-US"/>
                    </a:p>
                  </a:txBody>
                  <a:tcPr/>
                </a:tc>
                <a:tc>
                  <a:txBody>
                    <a:bodyPr/>
                    <a:lstStyle/>
                    <a:p>
                      <a:pPr algn="l" fontAlgn="ctr"/>
                      <a:r>
                        <a:rPr lang="en-US" altLang="zh-CN" sz="1050" b="1" i="0" u="none" strike="noStrike" dirty="0">
                          <a:solidFill>
                            <a:srgbClr val="000000"/>
                          </a:solidFill>
                          <a:effectLst/>
                          <a:latin typeface="宋体" panose="02010600030101010101" pitchFamily="2" charset="-122"/>
                          <a:ea typeface="宋体" panose="02010600030101010101" pitchFamily="2" charset="-122"/>
                        </a:rPr>
                        <a:t>3021404/</a:t>
                      </a:r>
                      <a:r>
                        <a:rPr lang="zh-CN" altLang="en-US" sz="1050" b="1" i="0" u="none" strike="noStrike" dirty="0">
                          <a:solidFill>
                            <a:srgbClr val="000000"/>
                          </a:solidFill>
                          <a:effectLst/>
                          <a:latin typeface="宋体" panose="02010600030101010101" pitchFamily="2" charset="-122"/>
                          <a:ea typeface="宋体" panose="02010600030101010101" pitchFamily="2" charset="-122"/>
                        </a:rPr>
                        <a:t>设备租赁费</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1" i="0" u="none" strike="noStrike">
                          <a:solidFill>
                            <a:srgbClr val="000000"/>
                          </a:solidFill>
                          <a:effectLst/>
                          <a:latin typeface="宋体" panose="02010600030101010101" pitchFamily="2" charset="-122"/>
                          <a:ea typeface="宋体" panose="02010600030101010101" pitchFamily="2" charset="-122"/>
                        </a:rPr>
                        <a:t>　</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2782654"/>
                  </a:ext>
                </a:extLst>
              </a:tr>
              <a:tr h="164781">
                <a:tc vMerge="1">
                  <a:txBody>
                    <a:bodyPr/>
                    <a:lstStyle/>
                    <a:p>
                      <a:endParaRPr lang="zh-CN" altLang="en-US"/>
                    </a:p>
                  </a:txBody>
                  <a:tcPr/>
                </a:tc>
                <a:tc>
                  <a:txBody>
                    <a:bodyPr/>
                    <a:lstStyle/>
                    <a:p>
                      <a:pPr algn="l" fontAlgn="ctr"/>
                      <a:r>
                        <a:rPr lang="en-US" altLang="zh-CN" sz="1050" b="1" i="0" u="none" strike="noStrike" dirty="0">
                          <a:solidFill>
                            <a:srgbClr val="000000"/>
                          </a:solidFill>
                          <a:effectLst/>
                          <a:latin typeface="宋体" panose="02010600030101010101" pitchFamily="2" charset="-122"/>
                          <a:ea typeface="宋体" panose="02010600030101010101" pitchFamily="2" charset="-122"/>
                        </a:rPr>
                        <a:t>30215/</a:t>
                      </a:r>
                      <a:r>
                        <a:rPr lang="zh-CN" altLang="en-US" sz="1050" b="1" i="0" u="none" strike="noStrike" dirty="0">
                          <a:solidFill>
                            <a:srgbClr val="000000"/>
                          </a:solidFill>
                          <a:effectLst/>
                          <a:latin typeface="宋体" panose="02010600030101010101" pitchFamily="2" charset="-122"/>
                          <a:ea typeface="宋体" panose="02010600030101010101" pitchFamily="2" charset="-122"/>
                        </a:rPr>
                        <a:t>会议费</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1" i="0" u="none" strike="noStrike">
                          <a:solidFill>
                            <a:srgbClr val="000000"/>
                          </a:solidFill>
                          <a:effectLst/>
                          <a:latin typeface="宋体" panose="02010600030101010101" pitchFamily="2" charset="-122"/>
                          <a:ea typeface="宋体" panose="02010600030101010101" pitchFamily="2" charset="-122"/>
                        </a:rPr>
                        <a:t>举办会议的相关费用</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1880574"/>
                  </a:ext>
                </a:extLst>
              </a:tr>
              <a:tr h="164781">
                <a:tc vMerge="1">
                  <a:txBody>
                    <a:bodyPr/>
                    <a:lstStyle/>
                    <a:p>
                      <a:endParaRPr lang="zh-CN" altLang="en-US"/>
                    </a:p>
                  </a:txBody>
                  <a:tcPr/>
                </a:tc>
                <a:tc>
                  <a:txBody>
                    <a:bodyPr/>
                    <a:lstStyle/>
                    <a:p>
                      <a:pPr algn="l" fontAlgn="ctr"/>
                      <a:r>
                        <a:rPr lang="en-US" altLang="zh-CN" sz="1050" b="1" i="0" u="none" strike="noStrike" dirty="0">
                          <a:solidFill>
                            <a:srgbClr val="000000"/>
                          </a:solidFill>
                          <a:effectLst/>
                          <a:latin typeface="宋体" panose="02010600030101010101" pitchFamily="2" charset="-122"/>
                          <a:ea typeface="宋体" panose="02010600030101010101" pitchFamily="2" charset="-122"/>
                        </a:rPr>
                        <a:t>30216/</a:t>
                      </a:r>
                      <a:r>
                        <a:rPr lang="zh-CN" altLang="en-US" sz="1050" b="1" i="0" u="none" strike="noStrike" dirty="0">
                          <a:solidFill>
                            <a:srgbClr val="000000"/>
                          </a:solidFill>
                          <a:effectLst/>
                          <a:latin typeface="宋体" panose="02010600030101010101" pitchFamily="2" charset="-122"/>
                          <a:ea typeface="宋体" panose="02010600030101010101" pitchFamily="2" charset="-122"/>
                        </a:rPr>
                        <a:t>培训费</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1" i="0" u="none" strike="noStrike">
                          <a:solidFill>
                            <a:srgbClr val="000000"/>
                          </a:solidFill>
                          <a:effectLst/>
                          <a:latin typeface="宋体" panose="02010600030101010101" pitchFamily="2" charset="-122"/>
                          <a:ea typeface="宋体" panose="02010600030101010101" pitchFamily="2" charset="-122"/>
                        </a:rPr>
                        <a:t>　</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8289070"/>
                  </a:ext>
                </a:extLst>
              </a:tr>
              <a:tr h="325514">
                <a:tc vMerge="1">
                  <a:txBody>
                    <a:bodyPr/>
                    <a:lstStyle/>
                    <a:p>
                      <a:endParaRPr lang="zh-CN" altLang="en-US"/>
                    </a:p>
                  </a:txBody>
                  <a:tcPr/>
                </a:tc>
                <a:tc>
                  <a:txBody>
                    <a:bodyPr/>
                    <a:lstStyle/>
                    <a:p>
                      <a:pPr algn="l" fontAlgn="ctr"/>
                      <a:r>
                        <a:rPr lang="en-US" altLang="zh-CN" sz="1050" b="1" i="0" u="none" strike="noStrike" dirty="0">
                          <a:solidFill>
                            <a:srgbClr val="000000"/>
                          </a:solidFill>
                          <a:effectLst/>
                          <a:latin typeface="宋体" panose="02010600030101010101" pitchFamily="2" charset="-122"/>
                          <a:ea typeface="宋体" panose="02010600030101010101" pitchFamily="2" charset="-122"/>
                        </a:rPr>
                        <a:t>30218/</a:t>
                      </a:r>
                      <a:r>
                        <a:rPr lang="zh-CN" altLang="en-US" sz="1050" b="1" i="0" u="none" strike="noStrike" dirty="0">
                          <a:solidFill>
                            <a:srgbClr val="000000"/>
                          </a:solidFill>
                          <a:effectLst/>
                          <a:latin typeface="宋体" panose="02010600030101010101" pitchFamily="2" charset="-122"/>
                          <a:ea typeface="宋体" panose="02010600030101010101" pitchFamily="2" charset="-122"/>
                        </a:rPr>
                        <a:t>专用材料费</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1" i="0" u="none" strike="noStrike" dirty="0">
                          <a:solidFill>
                            <a:srgbClr val="000000"/>
                          </a:solidFill>
                          <a:effectLst/>
                          <a:latin typeface="宋体" panose="02010600030101010101" pitchFamily="2" charset="-122"/>
                          <a:ea typeface="宋体" panose="02010600030101010101" pitchFamily="2" charset="-122"/>
                        </a:rPr>
                        <a:t>计算系统耗材（鼠标、键盘、优盘等电子配件）、实验材料等</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7351652"/>
                  </a:ext>
                </a:extLst>
              </a:tr>
              <a:tr h="164781">
                <a:tc vMerge="1">
                  <a:txBody>
                    <a:bodyPr/>
                    <a:lstStyle/>
                    <a:p>
                      <a:endParaRPr lang="zh-CN" altLang="en-US"/>
                    </a:p>
                  </a:txBody>
                  <a:tcPr/>
                </a:tc>
                <a:tc>
                  <a:txBody>
                    <a:bodyPr/>
                    <a:lstStyle/>
                    <a:p>
                      <a:pPr algn="l" fontAlgn="ctr"/>
                      <a:r>
                        <a:rPr lang="en-US" altLang="zh-CN" sz="1050" b="1" i="0" u="none" strike="noStrike">
                          <a:solidFill>
                            <a:srgbClr val="000000"/>
                          </a:solidFill>
                          <a:effectLst/>
                          <a:latin typeface="宋体" panose="02010600030101010101" pitchFamily="2" charset="-122"/>
                          <a:ea typeface="宋体" panose="02010600030101010101" pitchFamily="2" charset="-122"/>
                        </a:rPr>
                        <a:t>30226/</a:t>
                      </a:r>
                      <a:r>
                        <a:rPr lang="zh-CN" altLang="en-US" sz="1050" b="1" i="0" u="none" strike="noStrike">
                          <a:solidFill>
                            <a:srgbClr val="000000"/>
                          </a:solidFill>
                          <a:effectLst/>
                          <a:latin typeface="宋体" panose="02010600030101010101" pitchFamily="2" charset="-122"/>
                          <a:ea typeface="宋体" panose="02010600030101010101" pitchFamily="2" charset="-122"/>
                        </a:rPr>
                        <a:t>劳务费</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1" i="0" u="none" strike="noStrike">
                          <a:solidFill>
                            <a:srgbClr val="000000"/>
                          </a:solidFill>
                          <a:effectLst/>
                          <a:latin typeface="宋体" panose="02010600030101010101" pitchFamily="2" charset="-122"/>
                          <a:ea typeface="宋体" panose="02010600030101010101" pitchFamily="2" charset="-122"/>
                        </a:rPr>
                        <a:t>不能发放给校内教师</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3209697"/>
                  </a:ext>
                </a:extLst>
              </a:tr>
              <a:tr h="164781">
                <a:tc vMerge="1">
                  <a:txBody>
                    <a:bodyPr/>
                    <a:lstStyle/>
                    <a:p>
                      <a:endParaRPr lang="zh-CN" altLang="en-US"/>
                    </a:p>
                  </a:txBody>
                  <a:tcPr/>
                </a:tc>
                <a:tc>
                  <a:txBody>
                    <a:bodyPr/>
                    <a:lstStyle/>
                    <a:p>
                      <a:pPr algn="l" fontAlgn="ctr"/>
                      <a:r>
                        <a:rPr lang="en-US" altLang="zh-CN" sz="1050" b="1" i="0" u="none" strike="noStrike" dirty="0">
                          <a:solidFill>
                            <a:srgbClr val="000000"/>
                          </a:solidFill>
                          <a:effectLst/>
                          <a:latin typeface="宋体" panose="02010600030101010101" pitchFamily="2" charset="-122"/>
                          <a:ea typeface="宋体" panose="02010600030101010101" pitchFamily="2" charset="-122"/>
                        </a:rPr>
                        <a:t>30227/</a:t>
                      </a:r>
                      <a:r>
                        <a:rPr lang="zh-CN" altLang="en-US" sz="1050" b="1" i="0" u="none" strike="noStrike" dirty="0">
                          <a:solidFill>
                            <a:srgbClr val="000000"/>
                          </a:solidFill>
                          <a:effectLst/>
                          <a:latin typeface="宋体" panose="02010600030101010101" pitchFamily="2" charset="-122"/>
                          <a:ea typeface="宋体" panose="02010600030101010101" pitchFamily="2" charset="-122"/>
                        </a:rPr>
                        <a:t>委托业务费</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1" i="0" u="none" strike="noStrike">
                          <a:solidFill>
                            <a:srgbClr val="000000"/>
                          </a:solidFill>
                          <a:effectLst/>
                          <a:latin typeface="宋体" panose="02010600030101010101" pitchFamily="2" charset="-122"/>
                          <a:ea typeface="宋体" panose="02010600030101010101" pitchFamily="2" charset="-122"/>
                        </a:rPr>
                        <a:t>委托外单位加工、设计制作、测试化验等费用</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515194"/>
                  </a:ext>
                </a:extLst>
              </a:tr>
              <a:tr h="325514">
                <a:tc vMerge="1">
                  <a:txBody>
                    <a:bodyPr/>
                    <a:lstStyle/>
                    <a:p>
                      <a:endParaRPr lang="zh-CN" altLang="en-US"/>
                    </a:p>
                  </a:txBody>
                  <a:tcPr/>
                </a:tc>
                <a:tc>
                  <a:txBody>
                    <a:bodyPr/>
                    <a:lstStyle/>
                    <a:p>
                      <a:pPr algn="l" fontAlgn="ctr"/>
                      <a:r>
                        <a:rPr lang="en-US" altLang="zh-CN" sz="1050" b="1" i="0" u="none" strike="noStrike" dirty="0">
                          <a:solidFill>
                            <a:srgbClr val="000000"/>
                          </a:solidFill>
                          <a:effectLst/>
                          <a:latin typeface="宋体" panose="02010600030101010101" pitchFamily="2" charset="-122"/>
                          <a:ea typeface="宋体" panose="02010600030101010101" pitchFamily="2" charset="-122"/>
                        </a:rPr>
                        <a:t>30239/</a:t>
                      </a:r>
                      <a:r>
                        <a:rPr lang="zh-CN" altLang="en-US" sz="1050" b="1" i="0" u="none" strike="noStrike" dirty="0">
                          <a:solidFill>
                            <a:srgbClr val="000000"/>
                          </a:solidFill>
                          <a:effectLst/>
                          <a:latin typeface="宋体" panose="02010600030101010101" pitchFamily="2" charset="-122"/>
                          <a:ea typeface="宋体" panose="02010600030101010101" pitchFamily="2" charset="-122"/>
                        </a:rPr>
                        <a:t>其他交通费用</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1" i="0" u="none" strike="noStrike" dirty="0">
                          <a:solidFill>
                            <a:srgbClr val="000000"/>
                          </a:solidFill>
                          <a:effectLst/>
                          <a:latin typeface="宋体" panose="02010600030101010101" pitchFamily="2" charset="-122"/>
                          <a:ea typeface="宋体" panose="02010600030101010101" pitchFamily="2" charset="-122"/>
                        </a:rPr>
                        <a:t>出租车费用、公交地铁费用等，不含汽油费，汽油费由绩效奖励</a:t>
                      </a:r>
                      <a:r>
                        <a:rPr lang="en-US" altLang="zh-CN" sz="1050" b="1" i="0" u="none" strike="noStrike" dirty="0">
                          <a:solidFill>
                            <a:srgbClr val="000000"/>
                          </a:solidFill>
                          <a:effectLst/>
                          <a:latin typeface="宋体" panose="02010600030101010101" pitchFamily="2" charset="-122"/>
                          <a:ea typeface="宋体" panose="02010600030101010101" pitchFamily="2" charset="-122"/>
                        </a:rPr>
                        <a:t>-</a:t>
                      </a:r>
                      <a:r>
                        <a:rPr lang="zh-CN" altLang="en-US" sz="1050" b="1" i="0" u="none" strike="noStrike" dirty="0">
                          <a:solidFill>
                            <a:srgbClr val="000000"/>
                          </a:solidFill>
                          <a:effectLst/>
                          <a:latin typeface="宋体" panose="02010600030101010101" pitchFamily="2" charset="-122"/>
                          <a:ea typeface="宋体" panose="02010600030101010101" pitchFamily="2" charset="-122"/>
                        </a:rPr>
                        <a:t>业务费报销</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9424397"/>
                  </a:ext>
                </a:extLst>
              </a:tr>
              <a:tr h="164781">
                <a:tc vMerge="1">
                  <a:txBody>
                    <a:bodyPr/>
                    <a:lstStyle/>
                    <a:p>
                      <a:endParaRPr lang="zh-CN" altLang="en-US"/>
                    </a:p>
                  </a:txBody>
                  <a:tcPr/>
                </a:tc>
                <a:tc>
                  <a:txBody>
                    <a:bodyPr/>
                    <a:lstStyle/>
                    <a:p>
                      <a:pPr algn="l" fontAlgn="ctr"/>
                      <a:r>
                        <a:rPr lang="en-US" altLang="zh-CN" sz="1050" b="1" i="0" u="none" strike="noStrike">
                          <a:solidFill>
                            <a:srgbClr val="000000"/>
                          </a:solidFill>
                          <a:effectLst/>
                          <a:latin typeface="宋体" panose="02010600030101010101" pitchFamily="2" charset="-122"/>
                          <a:ea typeface="宋体" panose="02010600030101010101" pitchFamily="2" charset="-122"/>
                        </a:rPr>
                        <a:t>30240/</a:t>
                      </a:r>
                      <a:r>
                        <a:rPr lang="zh-CN" altLang="en-US" sz="1050" b="1" i="0" u="none" strike="noStrike">
                          <a:solidFill>
                            <a:srgbClr val="000000"/>
                          </a:solidFill>
                          <a:effectLst/>
                          <a:latin typeface="宋体" panose="02010600030101010101" pitchFamily="2" charset="-122"/>
                          <a:ea typeface="宋体" panose="02010600030101010101" pitchFamily="2" charset="-122"/>
                        </a:rPr>
                        <a:t>税金及附加费用</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1" i="0" u="none" strike="noStrike">
                          <a:solidFill>
                            <a:srgbClr val="000000"/>
                          </a:solidFill>
                          <a:effectLst/>
                          <a:latin typeface="宋体" panose="02010600030101010101" pitchFamily="2" charset="-122"/>
                          <a:ea typeface="宋体" panose="02010600030101010101" pitchFamily="2" charset="-122"/>
                        </a:rPr>
                        <a:t>　</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5303587"/>
                  </a:ext>
                </a:extLst>
              </a:tr>
              <a:tr h="164781">
                <a:tc vMerge="1">
                  <a:txBody>
                    <a:bodyPr/>
                    <a:lstStyle/>
                    <a:p>
                      <a:endParaRPr lang="zh-CN" altLang="en-US"/>
                    </a:p>
                  </a:txBody>
                  <a:tcPr/>
                </a:tc>
                <a:tc>
                  <a:txBody>
                    <a:bodyPr/>
                    <a:lstStyle/>
                    <a:p>
                      <a:pPr algn="l" fontAlgn="ctr"/>
                      <a:r>
                        <a:rPr lang="en-US" altLang="zh-CN" sz="1050" b="1" i="0" u="none" strike="noStrike">
                          <a:solidFill>
                            <a:srgbClr val="000000"/>
                          </a:solidFill>
                          <a:effectLst/>
                          <a:latin typeface="宋体" panose="02010600030101010101" pitchFamily="2" charset="-122"/>
                          <a:ea typeface="宋体" panose="02010600030101010101" pitchFamily="2" charset="-122"/>
                        </a:rPr>
                        <a:t>3029903/</a:t>
                      </a:r>
                      <a:r>
                        <a:rPr lang="zh-CN" altLang="en-US" sz="1050" b="1" i="0" u="none" strike="noStrike">
                          <a:solidFill>
                            <a:srgbClr val="000000"/>
                          </a:solidFill>
                          <a:effectLst/>
                          <a:latin typeface="宋体" panose="02010600030101010101" pitchFamily="2" charset="-122"/>
                          <a:ea typeface="宋体" panose="02010600030101010101" pitchFamily="2" charset="-122"/>
                        </a:rPr>
                        <a:t>国内组织的会员费</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1" i="0" u="none" strike="noStrike">
                          <a:solidFill>
                            <a:srgbClr val="000000"/>
                          </a:solidFill>
                          <a:effectLst/>
                          <a:latin typeface="宋体" panose="02010600030101010101" pitchFamily="2" charset="-122"/>
                          <a:ea typeface="宋体" panose="02010600030101010101" pitchFamily="2" charset="-122"/>
                        </a:rPr>
                        <a:t>　</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3950209"/>
                  </a:ext>
                </a:extLst>
              </a:tr>
              <a:tr h="325514">
                <a:tc vMerge="1">
                  <a:txBody>
                    <a:bodyPr/>
                    <a:lstStyle/>
                    <a:p>
                      <a:endParaRPr lang="zh-CN" altLang="en-US"/>
                    </a:p>
                  </a:txBody>
                  <a:tcPr/>
                </a:tc>
                <a:tc>
                  <a:txBody>
                    <a:bodyPr/>
                    <a:lstStyle/>
                    <a:p>
                      <a:pPr algn="l" fontAlgn="ctr"/>
                      <a:r>
                        <a:rPr lang="en-US" altLang="zh-CN" sz="1050" b="1" i="0" u="none" strike="noStrike">
                          <a:solidFill>
                            <a:srgbClr val="000000"/>
                          </a:solidFill>
                          <a:effectLst/>
                          <a:latin typeface="宋体" panose="02010600030101010101" pitchFamily="2" charset="-122"/>
                          <a:ea typeface="宋体" panose="02010600030101010101" pitchFamily="2" charset="-122"/>
                        </a:rPr>
                        <a:t>30299990301/</a:t>
                      </a:r>
                      <a:r>
                        <a:rPr lang="zh-CN" altLang="en-US" sz="1050" b="1" i="0" u="none" strike="noStrike">
                          <a:solidFill>
                            <a:srgbClr val="000000"/>
                          </a:solidFill>
                          <a:effectLst/>
                          <a:latin typeface="宋体" panose="02010600030101010101" pitchFamily="2" charset="-122"/>
                          <a:ea typeface="宋体" panose="02010600030101010101" pitchFamily="2" charset="-122"/>
                        </a:rPr>
                        <a:t>文献出版知识产权费</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1" i="0" u="none" strike="noStrike">
                          <a:solidFill>
                            <a:srgbClr val="000000"/>
                          </a:solidFill>
                          <a:effectLst/>
                          <a:latin typeface="宋体" panose="02010600030101010101" pitchFamily="2" charset="-122"/>
                          <a:ea typeface="宋体" panose="02010600030101010101" pitchFamily="2" charset="-122"/>
                        </a:rPr>
                        <a:t>发表文章版面费、审稿费、图书出版、专利等知识产权相关费用</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3901750"/>
                  </a:ext>
                </a:extLst>
              </a:tr>
              <a:tr h="164781">
                <a:tc vMerge="1">
                  <a:txBody>
                    <a:bodyPr/>
                    <a:lstStyle/>
                    <a:p>
                      <a:endParaRPr lang="zh-CN" altLang="en-US"/>
                    </a:p>
                  </a:txBody>
                  <a:tcPr/>
                </a:tc>
                <a:tc>
                  <a:txBody>
                    <a:bodyPr/>
                    <a:lstStyle/>
                    <a:p>
                      <a:pPr algn="l" fontAlgn="ctr"/>
                      <a:r>
                        <a:rPr lang="en-US" altLang="zh-CN" sz="1050" b="1" i="0" u="none" strike="noStrike">
                          <a:solidFill>
                            <a:srgbClr val="000000"/>
                          </a:solidFill>
                          <a:effectLst/>
                          <a:latin typeface="宋体" panose="02010600030101010101" pitchFamily="2" charset="-122"/>
                          <a:ea typeface="宋体" panose="02010600030101010101" pitchFamily="2" charset="-122"/>
                        </a:rPr>
                        <a:t>30299990302/</a:t>
                      </a:r>
                      <a:r>
                        <a:rPr lang="zh-CN" altLang="en-US" sz="1050" b="1" i="0" u="none" strike="noStrike">
                          <a:solidFill>
                            <a:srgbClr val="000000"/>
                          </a:solidFill>
                          <a:effectLst/>
                          <a:latin typeface="宋体" panose="02010600030101010101" pitchFamily="2" charset="-122"/>
                          <a:ea typeface="宋体" panose="02010600030101010101" pitchFamily="2" charset="-122"/>
                        </a:rPr>
                        <a:t>会务费</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1" i="0" u="none" strike="noStrike">
                          <a:solidFill>
                            <a:srgbClr val="000000"/>
                          </a:solidFill>
                          <a:effectLst/>
                          <a:latin typeface="宋体" panose="02010600030101010101" pitchFamily="2" charset="-122"/>
                          <a:ea typeface="宋体" panose="02010600030101010101" pitchFamily="2" charset="-122"/>
                        </a:rPr>
                        <a:t>参加会议缴纳的会务费</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4820079"/>
                  </a:ext>
                </a:extLst>
              </a:tr>
              <a:tr h="325514">
                <a:tc vMerge="1">
                  <a:txBody>
                    <a:bodyPr/>
                    <a:lstStyle/>
                    <a:p>
                      <a:endParaRPr lang="zh-CN" altLang="en-US"/>
                    </a:p>
                  </a:txBody>
                  <a:tcPr/>
                </a:tc>
                <a:tc>
                  <a:txBody>
                    <a:bodyPr/>
                    <a:lstStyle/>
                    <a:p>
                      <a:pPr algn="l" fontAlgn="ctr"/>
                      <a:r>
                        <a:rPr lang="en-US" altLang="zh-CN" sz="1050" b="1" i="0" u="none" strike="noStrike">
                          <a:solidFill>
                            <a:srgbClr val="000000"/>
                          </a:solidFill>
                          <a:effectLst/>
                          <a:latin typeface="宋体" panose="02010600030101010101" pitchFamily="2" charset="-122"/>
                          <a:ea typeface="宋体" panose="02010600030101010101" pitchFamily="2" charset="-122"/>
                        </a:rPr>
                        <a:t>30299990311/</a:t>
                      </a:r>
                      <a:r>
                        <a:rPr lang="zh-CN" altLang="en-US" sz="1050" b="1" i="0" u="none" strike="noStrike">
                          <a:solidFill>
                            <a:srgbClr val="000000"/>
                          </a:solidFill>
                          <a:effectLst/>
                          <a:latin typeface="宋体" panose="02010600030101010101" pitchFamily="2" charset="-122"/>
                          <a:ea typeface="宋体" panose="02010600030101010101" pitchFamily="2" charset="-122"/>
                        </a:rPr>
                        <a:t>数据采集费</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1" i="0" u="none" strike="noStrike">
                          <a:solidFill>
                            <a:srgbClr val="000000"/>
                          </a:solidFill>
                          <a:effectLst/>
                          <a:latin typeface="宋体" panose="02010600030101010101" pitchFamily="2" charset="-122"/>
                          <a:ea typeface="宋体" panose="02010600030101010101" pitchFamily="2" charset="-122"/>
                        </a:rPr>
                        <a:t>问卷发放、信息采集等相关费用，不含邮电费、市内交通费</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1803701"/>
                  </a:ext>
                </a:extLst>
              </a:tr>
              <a:tr h="164781">
                <a:tc vMerge="1">
                  <a:txBody>
                    <a:bodyPr/>
                    <a:lstStyle/>
                    <a:p>
                      <a:endParaRPr lang="zh-CN" altLang="en-US"/>
                    </a:p>
                  </a:txBody>
                  <a:tcPr/>
                </a:tc>
                <a:tc>
                  <a:txBody>
                    <a:bodyPr/>
                    <a:lstStyle/>
                    <a:p>
                      <a:pPr algn="l" fontAlgn="ctr"/>
                      <a:r>
                        <a:rPr lang="en-US" altLang="zh-CN" sz="1050" b="1" i="0" u="none" strike="noStrike">
                          <a:solidFill>
                            <a:srgbClr val="000000"/>
                          </a:solidFill>
                          <a:effectLst/>
                          <a:latin typeface="宋体" panose="02010600030101010101" pitchFamily="2" charset="-122"/>
                          <a:ea typeface="宋体" panose="02010600030101010101" pitchFamily="2" charset="-122"/>
                        </a:rPr>
                        <a:t>302999904/</a:t>
                      </a:r>
                      <a:r>
                        <a:rPr lang="zh-CN" altLang="en-US" sz="1050" b="1" i="0" u="none" strike="noStrike">
                          <a:solidFill>
                            <a:srgbClr val="000000"/>
                          </a:solidFill>
                          <a:effectLst/>
                          <a:latin typeface="宋体" panose="02010600030101010101" pitchFamily="2" charset="-122"/>
                          <a:ea typeface="宋体" panose="02010600030101010101" pitchFamily="2" charset="-122"/>
                        </a:rPr>
                        <a:t>科研间接费用</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1" i="0" u="none" strike="noStrike">
                          <a:solidFill>
                            <a:srgbClr val="000000"/>
                          </a:solidFill>
                          <a:effectLst/>
                          <a:latin typeface="宋体" panose="02010600030101010101" pitchFamily="2" charset="-122"/>
                          <a:ea typeface="宋体" panose="02010600030101010101" pitchFamily="2" charset="-122"/>
                        </a:rPr>
                        <a:t>　</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0536897"/>
                  </a:ext>
                </a:extLst>
              </a:tr>
              <a:tr h="164781">
                <a:tc vMerge="1">
                  <a:txBody>
                    <a:bodyPr/>
                    <a:lstStyle/>
                    <a:p>
                      <a:endParaRPr lang="zh-CN" altLang="en-US"/>
                    </a:p>
                  </a:txBody>
                  <a:tcPr/>
                </a:tc>
                <a:tc>
                  <a:txBody>
                    <a:bodyPr/>
                    <a:lstStyle/>
                    <a:p>
                      <a:pPr algn="l" fontAlgn="ctr"/>
                      <a:r>
                        <a:rPr lang="en-US" altLang="zh-CN" sz="1050" b="1" i="0" u="none" strike="noStrike">
                          <a:solidFill>
                            <a:srgbClr val="000000"/>
                          </a:solidFill>
                          <a:effectLst/>
                          <a:latin typeface="宋体" panose="02010600030101010101" pitchFamily="2" charset="-122"/>
                          <a:ea typeface="宋体" panose="02010600030101010101" pitchFamily="2" charset="-122"/>
                        </a:rPr>
                        <a:t>31002/</a:t>
                      </a:r>
                      <a:r>
                        <a:rPr lang="zh-CN" altLang="en-US" sz="1050" b="1" i="0" u="none" strike="noStrike">
                          <a:solidFill>
                            <a:srgbClr val="000000"/>
                          </a:solidFill>
                          <a:effectLst/>
                          <a:latin typeface="宋体" panose="02010600030101010101" pitchFamily="2" charset="-122"/>
                          <a:ea typeface="宋体" panose="02010600030101010101" pitchFamily="2" charset="-122"/>
                        </a:rPr>
                        <a:t>办公设备购置</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1" i="0" u="none" strike="noStrike">
                          <a:solidFill>
                            <a:srgbClr val="000000"/>
                          </a:solidFill>
                          <a:effectLst/>
                          <a:latin typeface="宋体" panose="02010600030101010101" pitchFamily="2" charset="-122"/>
                          <a:ea typeface="宋体" panose="02010600030101010101" pitchFamily="2" charset="-122"/>
                        </a:rPr>
                        <a:t>　</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2082110"/>
                  </a:ext>
                </a:extLst>
              </a:tr>
              <a:tr h="164781">
                <a:tc vMerge="1">
                  <a:txBody>
                    <a:bodyPr/>
                    <a:lstStyle/>
                    <a:p>
                      <a:endParaRPr lang="zh-CN" altLang="en-US"/>
                    </a:p>
                  </a:txBody>
                  <a:tcPr/>
                </a:tc>
                <a:tc>
                  <a:txBody>
                    <a:bodyPr/>
                    <a:lstStyle/>
                    <a:p>
                      <a:pPr algn="l" fontAlgn="ctr"/>
                      <a:r>
                        <a:rPr lang="en-US" altLang="zh-CN" sz="1050" b="1" i="0" u="none" strike="noStrike">
                          <a:solidFill>
                            <a:srgbClr val="000000"/>
                          </a:solidFill>
                          <a:effectLst/>
                          <a:latin typeface="宋体" panose="02010600030101010101" pitchFamily="2" charset="-122"/>
                          <a:ea typeface="宋体" panose="02010600030101010101" pitchFamily="2" charset="-122"/>
                        </a:rPr>
                        <a:t>31003/</a:t>
                      </a:r>
                      <a:r>
                        <a:rPr lang="zh-CN" altLang="en-US" sz="1050" b="1" i="0" u="none" strike="noStrike">
                          <a:solidFill>
                            <a:srgbClr val="000000"/>
                          </a:solidFill>
                          <a:effectLst/>
                          <a:latin typeface="宋体" panose="02010600030101010101" pitchFamily="2" charset="-122"/>
                          <a:ea typeface="宋体" panose="02010600030101010101" pitchFamily="2" charset="-122"/>
                        </a:rPr>
                        <a:t>专用设备购置</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1" i="0" u="none" strike="noStrike">
                          <a:solidFill>
                            <a:srgbClr val="000000"/>
                          </a:solidFill>
                          <a:effectLst/>
                          <a:latin typeface="宋体" panose="02010600030101010101" pitchFamily="2" charset="-122"/>
                          <a:ea typeface="宋体" panose="02010600030101010101" pitchFamily="2" charset="-122"/>
                        </a:rPr>
                        <a:t>　</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4810241"/>
                  </a:ext>
                </a:extLst>
              </a:tr>
              <a:tr h="164781">
                <a:tc vMerge="1">
                  <a:txBody>
                    <a:bodyPr/>
                    <a:lstStyle/>
                    <a:p>
                      <a:endParaRPr lang="zh-CN" altLang="en-US"/>
                    </a:p>
                  </a:txBody>
                  <a:tcPr/>
                </a:tc>
                <a:tc>
                  <a:txBody>
                    <a:bodyPr/>
                    <a:lstStyle/>
                    <a:p>
                      <a:pPr algn="l" fontAlgn="ctr"/>
                      <a:r>
                        <a:rPr lang="en-US" altLang="zh-CN" sz="1050" b="1" i="0" u="none" strike="noStrike">
                          <a:solidFill>
                            <a:srgbClr val="000000"/>
                          </a:solidFill>
                          <a:effectLst/>
                          <a:latin typeface="宋体" panose="02010600030101010101" pitchFamily="2" charset="-122"/>
                          <a:ea typeface="宋体" panose="02010600030101010101" pitchFamily="2" charset="-122"/>
                        </a:rPr>
                        <a:t>31007/</a:t>
                      </a:r>
                      <a:r>
                        <a:rPr lang="zh-CN" altLang="en-US" sz="1050" b="1" i="0" u="none" strike="noStrike">
                          <a:solidFill>
                            <a:srgbClr val="000000"/>
                          </a:solidFill>
                          <a:effectLst/>
                          <a:latin typeface="宋体" panose="02010600030101010101" pitchFamily="2" charset="-122"/>
                          <a:ea typeface="宋体" panose="02010600030101010101" pitchFamily="2" charset="-122"/>
                        </a:rPr>
                        <a:t>信息网络及软件购置更新</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1" i="0" u="none" strike="noStrike">
                          <a:solidFill>
                            <a:srgbClr val="000000"/>
                          </a:solidFill>
                          <a:effectLst/>
                          <a:latin typeface="宋体" panose="02010600030101010101" pitchFamily="2" charset="-122"/>
                          <a:ea typeface="宋体" panose="02010600030101010101" pitchFamily="2" charset="-122"/>
                        </a:rPr>
                        <a:t>　</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4013905"/>
                  </a:ext>
                </a:extLst>
              </a:tr>
              <a:tr h="164781">
                <a:tc vMerge="1">
                  <a:txBody>
                    <a:bodyPr/>
                    <a:lstStyle/>
                    <a:p>
                      <a:endParaRPr lang="zh-CN" altLang="en-US"/>
                    </a:p>
                  </a:txBody>
                  <a:tcPr/>
                </a:tc>
                <a:tc>
                  <a:txBody>
                    <a:bodyPr/>
                    <a:lstStyle/>
                    <a:p>
                      <a:pPr algn="l" fontAlgn="ctr"/>
                      <a:r>
                        <a:rPr lang="en-US" altLang="zh-CN" sz="1050" b="1" i="0" u="none" strike="noStrike">
                          <a:solidFill>
                            <a:srgbClr val="000000"/>
                          </a:solidFill>
                          <a:effectLst/>
                          <a:latin typeface="宋体" panose="02010600030101010101" pitchFamily="2" charset="-122"/>
                          <a:ea typeface="宋体" panose="02010600030101010101" pitchFamily="2" charset="-122"/>
                        </a:rPr>
                        <a:t>31099/</a:t>
                      </a:r>
                      <a:r>
                        <a:rPr lang="zh-CN" altLang="en-US" sz="1050" b="1" i="0" u="none" strike="noStrike">
                          <a:solidFill>
                            <a:srgbClr val="000000"/>
                          </a:solidFill>
                          <a:effectLst/>
                          <a:latin typeface="宋体" panose="02010600030101010101" pitchFamily="2" charset="-122"/>
                          <a:ea typeface="宋体" panose="02010600030101010101" pitchFamily="2" charset="-122"/>
                        </a:rPr>
                        <a:t>其他资本性支出</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1" i="0" u="none" strike="noStrike" dirty="0">
                          <a:solidFill>
                            <a:srgbClr val="000000"/>
                          </a:solidFill>
                          <a:effectLst/>
                          <a:latin typeface="宋体" panose="02010600030101010101" pitchFamily="2" charset="-122"/>
                          <a:ea typeface="宋体" panose="02010600030101010101" pitchFamily="2" charset="-122"/>
                        </a:rPr>
                        <a:t>　</a:t>
                      </a:r>
                    </a:p>
                  </a:txBody>
                  <a:tcPr marL="4031" marR="4031" marT="40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1112394"/>
                  </a:ext>
                </a:extLst>
              </a:tr>
            </a:tbl>
          </a:graphicData>
        </a:graphic>
      </p:graphicFrame>
    </p:spTree>
  </p:cSld>
  <p:clrMapOvr>
    <a:masterClrMapping/>
  </p:clrMapOvr>
  <p:transition spd="med" advTm="0">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 形 3"/>
          <p:cNvSpPr/>
          <p:nvPr/>
        </p:nvSpPr>
        <p:spPr>
          <a:xfrm rot="13498344">
            <a:off x="400050" y="317500"/>
            <a:ext cx="144463" cy="144463"/>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5" name="L 形 4"/>
          <p:cNvSpPr/>
          <p:nvPr/>
        </p:nvSpPr>
        <p:spPr>
          <a:xfrm rot="13498344">
            <a:off x="534988" y="317500"/>
            <a:ext cx="144462" cy="144463"/>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6" name="L 形 5"/>
          <p:cNvSpPr/>
          <p:nvPr/>
        </p:nvSpPr>
        <p:spPr>
          <a:xfrm rot="13498344">
            <a:off x="265113" y="317500"/>
            <a:ext cx="144462" cy="144463"/>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cxnSp>
        <p:nvCxnSpPr>
          <p:cNvPr id="13" name="直接连接符 12"/>
          <p:cNvCxnSpPr/>
          <p:nvPr/>
        </p:nvCxnSpPr>
        <p:spPr>
          <a:xfrm>
            <a:off x="762000" y="630238"/>
            <a:ext cx="7840663" cy="0"/>
          </a:xfrm>
          <a:prstGeom prst="line">
            <a:avLst/>
          </a:prstGeom>
        </p:spPr>
        <p:style>
          <a:lnRef idx="1">
            <a:schemeClr val="dk1"/>
          </a:lnRef>
          <a:fillRef idx="0">
            <a:schemeClr val="dk1"/>
          </a:fillRef>
          <a:effectRef idx="0">
            <a:schemeClr val="dk1"/>
          </a:effectRef>
          <a:fontRef idx="minor">
            <a:schemeClr val="tx1"/>
          </a:fontRef>
        </p:style>
      </p:cxnSp>
      <p:sp>
        <p:nvSpPr>
          <p:cNvPr id="9" name="Shape 1794">
            <a:extLst>
              <a:ext uri="{FF2B5EF4-FFF2-40B4-BE49-F238E27FC236}">
                <a16:creationId xmlns:a16="http://schemas.microsoft.com/office/drawing/2014/main" id="{1CC52AC5-0816-0101-629E-2135E9C0B338}"/>
              </a:ext>
            </a:extLst>
          </p:cNvPr>
          <p:cNvSpPr>
            <a:spLocks noChangeArrowheads="1"/>
          </p:cNvSpPr>
          <p:nvPr/>
        </p:nvSpPr>
        <p:spPr bwMode="auto">
          <a:xfrm>
            <a:off x="1044067" y="147173"/>
            <a:ext cx="2285505" cy="442913"/>
          </a:xfrm>
          <a:prstGeom prst="roundRect">
            <a:avLst>
              <a:gd name="adj" fmla="val 50000"/>
            </a:avLst>
          </a:prstGeom>
          <a:solidFill>
            <a:schemeClr val="accent1"/>
          </a:solidFill>
          <a:ln w="12700">
            <a:noFill/>
            <a:round/>
            <a:headEnd/>
            <a:tailEnd/>
          </a:ln>
        </p:spPr>
        <p:txBody>
          <a:bodyPr lIns="14288" tIns="14288" rIns="14288" bIns="14288" anchor="ct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r>
              <a:rPr kumimoji="0" lang="zh-CN" altLang="en-US" b="1" i="0" u="none" strike="noStrike" kern="1200" cap="none" spc="0" normalizeH="0" baseline="0" noProof="0" dirty="0">
                <a:ln>
                  <a:noFill/>
                </a:ln>
                <a:solidFill>
                  <a:srgbClr val="FDFDFD"/>
                </a:solidFill>
                <a:effectLst/>
                <a:uLnTx/>
                <a:uFillTx/>
                <a:latin typeface="Calibri" pitchFamily="34" charset="0"/>
                <a:ea typeface="宋体" pitchFamily="2" charset="-122"/>
                <a:cs typeface="+mn-cs"/>
              </a:rPr>
              <a:t>       财政科研经费</a:t>
            </a:r>
          </a:p>
        </p:txBody>
      </p:sp>
      <p:graphicFrame>
        <p:nvGraphicFramePr>
          <p:cNvPr id="10" name="表格 9">
            <a:extLst>
              <a:ext uri="{FF2B5EF4-FFF2-40B4-BE49-F238E27FC236}">
                <a16:creationId xmlns:a16="http://schemas.microsoft.com/office/drawing/2014/main" id="{4957C15E-1021-24B9-41E3-DC1C4AC9E907}"/>
              </a:ext>
            </a:extLst>
          </p:cNvPr>
          <p:cNvGraphicFramePr>
            <a:graphicFrameLocks noGrp="1"/>
          </p:cNvGraphicFramePr>
          <p:nvPr>
            <p:extLst>
              <p:ext uri="{D42A27DB-BD31-4B8C-83A1-F6EECF244321}">
                <p14:modId xmlns:p14="http://schemas.microsoft.com/office/powerpoint/2010/main" val="1062108048"/>
              </p:ext>
            </p:extLst>
          </p:nvPr>
        </p:nvGraphicFramePr>
        <p:xfrm>
          <a:off x="1115616" y="780176"/>
          <a:ext cx="7290401" cy="4072675"/>
        </p:xfrm>
        <a:graphic>
          <a:graphicData uri="http://schemas.openxmlformats.org/drawingml/2006/table">
            <a:tbl>
              <a:tblPr/>
              <a:tblGrid>
                <a:gridCol w="2047866">
                  <a:extLst>
                    <a:ext uri="{9D8B030D-6E8A-4147-A177-3AD203B41FA5}">
                      <a16:colId xmlns:a16="http://schemas.microsoft.com/office/drawing/2014/main" val="377378265"/>
                    </a:ext>
                  </a:extLst>
                </a:gridCol>
                <a:gridCol w="2457439">
                  <a:extLst>
                    <a:ext uri="{9D8B030D-6E8A-4147-A177-3AD203B41FA5}">
                      <a16:colId xmlns:a16="http://schemas.microsoft.com/office/drawing/2014/main" val="2129849257"/>
                    </a:ext>
                  </a:extLst>
                </a:gridCol>
                <a:gridCol w="2785096">
                  <a:extLst>
                    <a:ext uri="{9D8B030D-6E8A-4147-A177-3AD203B41FA5}">
                      <a16:colId xmlns:a16="http://schemas.microsoft.com/office/drawing/2014/main" val="2993503800"/>
                    </a:ext>
                  </a:extLst>
                </a:gridCol>
              </a:tblGrid>
              <a:tr h="179200">
                <a:tc>
                  <a:txBody>
                    <a:bodyPr/>
                    <a:lstStyle/>
                    <a:p>
                      <a:pPr algn="ctr" fontAlgn="ctr"/>
                      <a:r>
                        <a:rPr lang="zh-CN" altLang="en-US" sz="1000" b="1" i="0" u="none" strike="noStrike" dirty="0">
                          <a:solidFill>
                            <a:srgbClr val="000000"/>
                          </a:solidFill>
                          <a:effectLst/>
                          <a:latin typeface="宋体" panose="02010600030101010101" pitchFamily="2" charset="-122"/>
                          <a:ea typeface="宋体" panose="02010600030101010101" pitchFamily="2" charset="-122"/>
                        </a:rPr>
                        <a:t>额度控制名称</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000" b="1" i="0" u="none" strike="noStrike" dirty="0">
                          <a:solidFill>
                            <a:srgbClr val="000000"/>
                          </a:solidFill>
                          <a:effectLst/>
                          <a:latin typeface="宋体" panose="02010600030101010101" pitchFamily="2" charset="-122"/>
                          <a:ea typeface="宋体" panose="02010600030101010101" pitchFamily="2" charset="-122"/>
                        </a:rPr>
                        <a:t>       对应经济分类</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备注</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0721781"/>
                  </a:ext>
                </a:extLst>
              </a:tr>
              <a:tr h="178971">
                <a:tc rowSpan="3">
                  <a:txBody>
                    <a:bodyPr/>
                    <a:lstStyle/>
                    <a:p>
                      <a:pPr algn="ctr" fontAlgn="ctr"/>
                      <a:r>
                        <a:rPr lang="zh-CN" altLang="en-US" sz="1000" b="1" i="0" u="none" strike="noStrike" dirty="0">
                          <a:solidFill>
                            <a:srgbClr val="000000"/>
                          </a:solidFill>
                          <a:effectLst/>
                          <a:latin typeface="宋体" panose="02010600030101010101" pitchFamily="2" charset="-122"/>
                          <a:ea typeface="宋体" panose="02010600030101010101" pitchFamily="2" charset="-122"/>
                        </a:rPr>
                        <a:t>燃料动力支出</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1000" b="1" i="0" u="none" strike="noStrike">
                          <a:solidFill>
                            <a:srgbClr val="000000"/>
                          </a:solidFill>
                          <a:effectLst/>
                          <a:latin typeface="宋体" panose="02010600030101010101" pitchFamily="2" charset="-122"/>
                          <a:ea typeface="宋体" panose="02010600030101010101" pitchFamily="2" charset="-122"/>
                        </a:rPr>
                        <a:t>30206/</a:t>
                      </a:r>
                      <a:r>
                        <a:rPr lang="zh-CN" altLang="en-US" sz="1000" b="1" i="0" u="none" strike="noStrike">
                          <a:solidFill>
                            <a:srgbClr val="000000"/>
                          </a:solidFill>
                          <a:effectLst/>
                          <a:latin typeface="宋体" panose="02010600030101010101" pitchFamily="2" charset="-122"/>
                          <a:ea typeface="宋体" panose="02010600030101010101" pitchFamily="2" charset="-122"/>
                        </a:rPr>
                        <a:t>电费</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zh-CN" altLang="en-US" sz="1000" b="1" i="0" u="none" strike="noStrike" dirty="0">
                          <a:solidFill>
                            <a:srgbClr val="000000"/>
                          </a:solidFill>
                          <a:effectLst/>
                          <a:latin typeface="宋体" panose="02010600030101010101" pitchFamily="2" charset="-122"/>
                          <a:ea typeface="宋体" panose="02010600030101010101" pitchFamily="2" charset="-122"/>
                        </a:rPr>
                        <a:t>用于在项目实施过程中相关大型仪器设备、专用科学装置等运行发生的可以单独测算的水、电、气、燃料消耗等费用。</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9339238"/>
                  </a:ext>
                </a:extLst>
              </a:tr>
              <a:tr h="178971">
                <a:tc vMerge="1">
                  <a:txBody>
                    <a:bodyPr/>
                    <a:lstStyle/>
                    <a:p>
                      <a:endParaRPr lang="zh-CN" altLang="en-US"/>
                    </a:p>
                  </a:txBody>
                  <a:tcPr/>
                </a:tc>
                <a:tc>
                  <a:txBody>
                    <a:bodyPr/>
                    <a:lstStyle/>
                    <a:p>
                      <a:pPr algn="l" fontAlgn="ctr"/>
                      <a:r>
                        <a:rPr lang="en-US" altLang="zh-CN" sz="1000" b="1" i="0" u="none" strike="noStrike">
                          <a:solidFill>
                            <a:srgbClr val="000000"/>
                          </a:solidFill>
                          <a:effectLst/>
                          <a:latin typeface="宋体" panose="02010600030101010101" pitchFamily="2" charset="-122"/>
                          <a:ea typeface="宋体" panose="02010600030101010101" pitchFamily="2" charset="-122"/>
                        </a:rPr>
                        <a:t>302999901/</a:t>
                      </a:r>
                      <a:r>
                        <a:rPr lang="zh-CN" altLang="en-US" sz="1000" b="1" i="0" u="none" strike="noStrike">
                          <a:solidFill>
                            <a:srgbClr val="000000"/>
                          </a:solidFill>
                          <a:effectLst/>
                          <a:latin typeface="宋体" panose="02010600030101010101" pitchFamily="2" charset="-122"/>
                          <a:ea typeface="宋体" panose="02010600030101010101" pitchFamily="2" charset="-122"/>
                        </a:rPr>
                        <a:t>燃气（油）费</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extLst>
                  <a:ext uri="{0D108BD9-81ED-4DB2-BD59-A6C34878D82A}">
                    <a16:rowId xmlns:a16="http://schemas.microsoft.com/office/drawing/2014/main" val="694259136"/>
                  </a:ext>
                </a:extLst>
              </a:tr>
              <a:tr h="174312">
                <a:tc vMerge="1">
                  <a:txBody>
                    <a:bodyPr/>
                    <a:lstStyle/>
                    <a:p>
                      <a:endParaRPr lang="zh-CN" altLang="en-US"/>
                    </a:p>
                  </a:txBody>
                  <a:tcPr>
                    <a:lnT w="6350" cap="flat" cmpd="sng" algn="ctr">
                      <a:solidFill>
                        <a:srgbClr val="000000"/>
                      </a:solidFill>
                      <a:prstDash val="solid"/>
                      <a:round/>
                      <a:headEnd type="none" w="med" len="med"/>
                      <a:tailEnd type="none" w="med" len="med"/>
                    </a:lnT>
                  </a:tcPr>
                </a:tc>
                <a:tc>
                  <a:txBody>
                    <a:bodyPr/>
                    <a:lstStyle/>
                    <a:p>
                      <a:pPr algn="l" fontAlgn="ctr"/>
                      <a:r>
                        <a:rPr lang="en-US" altLang="zh-CN" sz="1000" b="1" i="0" u="none" strike="noStrike" dirty="0">
                          <a:solidFill>
                            <a:srgbClr val="000000"/>
                          </a:solidFill>
                          <a:effectLst/>
                          <a:latin typeface="宋体" panose="02010600030101010101" pitchFamily="2" charset="-122"/>
                          <a:ea typeface="宋体" panose="02010600030101010101" pitchFamily="2" charset="-122"/>
                        </a:rPr>
                        <a:t>30205/</a:t>
                      </a:r>
                      <a:r>
                        <a:rPr lang="zh-CN" altLang="en-US" sz="1000" b="1" i="0" u="none" strike="noStrike" dirty="0">
                          <a:solidFill>
                            <a:srgbClr val="000000"/>
                          </a:solidFill>
                          <a:effectLst/>
                          <a:latin typeface="宋体" panose="02010600030101010101" pitchFamily="2" charset="-122"/>
                          <a:ea typeface="宋体" panose="02010600030101010101" pitchFamily="2" charset="-122"/>
                        </a:rPr>
                        <a:t>水费</a:t>
                      </a:r>
                    </a:p>
                  </a:txBody>
                  <a:tcPr marL="5262" marR="5262" marT="5262"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3637844727"/>
                  </a:ext>
                </a:extLst>
              </a:tr>
              <a:tr h="142179">
                <a:tc rowSpan="4">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测试化验加工支出</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1000" b="1" i="0" u="none" strike="noStrike">
                          <a:solidFill>
                            <a:srgbClr val="000000"/>
                          </a:solidFill>
                          <a:effectLst/>
                          <a:latin typeface="宋体" panose="02010600030101010101" pitchFamily="2" charset="-122"/>
                          <a:ea typeface="宋体" panose="02010600030101010101" pitchFamily="2" charset="-122"/>
                        </a:rPr>
                        <a:t>3022799/</a:t>
                      </a:r>
                      <a:r>
                        <a:rPr lang="zh-CN" altLang="en-US" sz="1000" b="1" i="0" u="none" strike="noStrike">
                          <a:solidFill>
                            <a:srgbClr val="000000"/>
                          </a:solidFill>
                          <a:effectLst/>
                          <a:latin typeface="宋体" panose="02010600030101010101" pitchFamily="2" charset="-122"/>
                          <a:ea typeface="宋体" panose="02010600030101010101" pitchFamily="2" charset="-122"/>
                        </a:rPr>
                        <a:t>委托业务费</a:t>
                      </a:r>
                      <a:r>
                        <a:rPr lang="en-US" altLang="zh-CN" sz="1000" b="1" i="0" u="none" strike="noStrike">
                          <a:solidFill>
                            <a:srgbClr val="000000"/>
                          </a:solidFill>
                          <a:effectLst/>
                          <a:latin typeface="宋体" panose="02010600030101010101" pitchFamily="2" charset="-122"/>
                          <a:ea typeface="宋体" panose="02010600030101010101" pitchFamily="2" charset="-122"/>
                        </a:rPr>
                        <a:t>-</a:t>
                      </a:r>
                      <a:r>
                        <a:rPr lang="zh-CN" altLang="en-US" sz="1000" b="1" i="0" u="none" strike="noStrike">
                          <a:solidFill>
                            <a:srgbClr val="000000"/>
                          </a:solidFill>
                          <a:effectLst/>
                          <a:latin typeface="宋体" panose="02010600030101010101" pitchFamily="2" charset="-122"/>
                          <a:ea typeface="宋体" panose="02010600030101010101" pitchFamily="2" charset="-122"/>
                        </a:rPr>
                        <a:t>其他</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1859406"/>
                  </a:ext>
                </a:extLst>
              </a:tr>
              <a:tr h="178971">
                <a:tc vMerge="1">
                  <a:txBody>
                    <a:bodyPr/>
                    <a:lstStyle/>
                    <a:p>
                      <a:endParaRPr lang="zh-CN" altLang="en-US"/>
                    </a:p>
                  </a:txBody>
                  <a:tcPr/>
                </a:tc>
                <a:tc>
                  <a:txBody>
                    <a:bodyPr/>
                    <a:lstStyle/>
                    <a:p>
                      <a:pPr algn="l" fontAlgn="ctr"/>
                      <a:r>
                        <a:rPr lang="en-US" altLang="zh-CN" sz="1000" b="1" i="0" u="none" strike="noStrike">
                          <a:solidFill>
                            <a:srgbClr val="000000"/>
                          </a:solidFill>
                          <a:effectLst/>
                          <a:latin typeface="宋体" panose="02010600030101010101" pitchFamily="2" charset="-122"/>
                          <a:ea typeface="宋体" panose="02010600030101010101" pitchFamily="2" charset="-122"/>
                        </a:rPr>
                        <a:t>3022703/</a:t>
                      </a:r>
                      <a:r>
                        <a:rPr lang="zh-CN" altLang="en-US" sz="1000" b="1" i="0" u="none" strike="noStrike">
                          <a:solidFill>
                            <a:srgbClr val="000000"/>
                          </a:solidFill>
                          <a:effectLst/>
                          <a:latin typeface="宋体" panose="02010600030101010101" pitchFamily="2" charset="-122"/>
                          <a:ea typeface="宋体" panose="02010600030101010101" pitchFamily="2" charset="-122"/>
                        </a:rPr>
                        <a:t>委托加工费</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1710769"/>
                  </a:ext>
                </a:extLst>
              </a:tr>
              <a:tr h="178971">
                <a:tc vMerge="1">
                  <a:txBody>
                    <a:bodyPr/>
                    <a:lstStyle/>
                    <a:p>
                      <a:endParaRPr lang="zh-CN" altLang="en-US"/>
                    </a:p>
                  </a:txBody>
                  <a:tcPr/>
                </a:tc>
                <a:tc>
                  <a:txBody>
                    <a:bodyPr/>
                    <a:lstStyle/>
                    <a:p>
                      <a:pPr algn="l" fontAlgn="ctr"/>
                      <a:r>
                        <a:rPr lang="en-US" altLang="zh-CN" sz="1000" b="1" i="0" u="none" strike="noStrike" dirty="0">
                          <a:solidFill>
                            <a:srgbClr val="000000"/>
                          </a:solidFill>
                          <a:effectLst/>
                          <a:latin typeface="宋体" panose="02010600030101010101" pitchFamily="2" charset="-122"/>
                          <a:ea typeface="宋体" panose="02010600030101010101" pitchFamily="2" charset="-122"/>
                        </a:rPr>
                        <a:t>3022702/</a:t>
                      </a:r>
                      <a:r>
                        <a:rPr lang="zh-CN" altLang="en-US" sz="1000" b="1" i="0" u="none" strike="noStrike" dirty="0">
                          <a:solidFill>
                            <a:srgbClr val="000000"/>
                          </a:solidFill>
                          <a:effectLst/>
                          <a:latin typeface="宋体" panose="02010600030101010101" pitchFamily="2" charset="-122"/>
                          <a:ea typeface="宋体" panose="02010600030101010101" pitchFamily="2" charset="-122"/>
                        </a:rPr>
                        <a:t>测试化验费用</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152478"/>
                  </a:ext>
                </a:extLst>
              </a:tr>
              <a:tr h="178971">
                <a:tc vMerge="1">
                  <a:txBody>
                    <a:bodyPr/>
                    <a:lstStyle/>
                    <a:p>
                      <a:endParaRPr lang="zh-CN" altLang="en-US"/>
                    </a:p>
                  </a:txBody>
                  <a:tcPr/>
                </a:tc>
                <a:tc>
                  <a:txBody>
                    <a:bodyPr/>
                    <a:lstStyle/>
                    <a:p>
                      <a:pPr algn="l" fontAlgn="ctr"/>
                      <a:r>
                        <a:rPr lang="en-US" altLang="zh-CN" sz="1000" b="1" i="0" u="none" strike="noStrike">
                          <a:solidFill>
                            <a:srgbClr val="000000"/>
                          </a:solidFill>
                          <a:effectLst/>
                          <a:latin typeface="宋体" panose="02010600030101010101" pitchFamily="2" charset="-122"/>
                          <a:ea typeface="宋体" panose="02010600030101010101" pitchFamily="2" charset="-122"/>
                        </a:rPr>
                        <a:t>302270103/</a:t>
                      </a:r>
                      <a:r>
                        <a:rPr lang="zh-CN" altLang="en-US" sz="1000" b="1" i="0" u="none" strike="noStrike">
                          <a:solidFill>
                            <a:srgbClr val="000000"/>
                          </a:solidFill>
                          <a:effectLst/>
                          <a:latin typeface="宋体" panose="02010600030101010101" pitchFamily="2" charset="-122"/>
                          <a:ea typeface="宋体" panose="02010600030101010101" pitchFamily="2" charset="-122"/>
                        </a:rPr>
                        <a:t>科研项目外协费</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692282"/>
                  </a:ext>
                </a:extLst>
              </a:tr>
              <a:tr h="351969">
                <a:tc rowSpan="5">
                  <a:txBody>
                    <a:bodyPr/>
                    <a:lstStyle/>
                    <a:p>
                      <a:pPr algn="ctr" fontAlgn="ctr"/>
                      <a:r>
                        <a:rPr lang="zh-CN" altLang="en-US" sz="1000" b="1" i="0" u="none" strike="noStrike" dirty="0">
                          <a:solidFill>
                            <a:srgbClr val="000000"/>
                          </a:solidFill>
                          <a:effectLst/>
                          <a:latin typeface="宋体" panose="02010600030101010101" pitchFamily="2" charset="-122"/>
                          <a:ea typeface="宋体" panose="02010600030101010101" pitchFamily="2" charset="-122"/>
                        </a:rPr>
                        <a:t>出版</a:t>
                      </a:r>
                      <a:r>
                        <a:rPr lang="en-US" altLang="zh-CN" sz="1000" b="1" i="0" u="none" strike="noStrike" dirty="0">
                          <a:solidFill>
                            <a:srgbClr val="000000"/>
                          </a:solidFill>
                          <a:effectLst/>
                          <a:latin typeface="宋体" panose="02010600030101010101" pitchFamily="2" charset="-122"/>
                          <a:ea typeface="宋体" panose="02010600030101010101" pitchFamily="2" charset="-122"/>
                        </a:rPr>
                        <a:t>/</a:t>
                      </a:r>
                      <a:r>
                        <a:rPr lang="zh-CN" altLang="en-US" sz="1000" b="1" i="0" u="none" strike="noStrike" dirty="0">
                          <a:solidFill>
                            <a:srgbClr val="000000"/>
                          </a:solidFill>
                          <a:effectLst/>
                          <a:latin typeface="宋体" panose="02010600030101010101" pitchFamily="2" charset="-122"/>
                          <a:ea typeface="宋体" panose="02010600030101010101" pitchFamily="2" charset="-122"/>
                        </a:rPr>
                        <a:t>文献</a:t>
                      </a:r>
                      <a:r>
                        <a:rPr lang="en-US" altLang="zh-CN" sz="1000" b="1" i="0" u="none" strike="noStrike" dirty="0">
                          <a:solidFill>
                            <a:srgbClr val="000000"/>
                          </a:solidFill>
                          <a:effectLst/>
                          <a:latin typeface="宋体" panose="02010600030101010101" pitchFamily="2" charset="-122"/>
                          <a:ea typeface="宋体" panose="02010600030101010101" pitchFamily="2" charset="-122"/>
                        </a:rPr>
                        <a:t>/</a:t>
                      </a:r>
                      <a:r>
                        <a:rPr lang="zh-CN" altLang="en-US" sz="1000" b="1" i="0" u="none" strike="noStrike" dirty="0">
                          <a:solidFill>
                            <a:srgbClr val="000000"/>
                          </a:solidFill>
                          <a:effectLst/>
                          <a:latin typeface="宋体" panose="02010600030101010101" pitchFamily="2" charset="-122"/>
                          <a:ea typeface="宋体" panose="02010600030101010101" pitchFamily="2" charset="-122"/>
                        </a:rPr>
                        <a:t>信息传播</a:t>
                      </a:r>
                      <a:r>
                        <a:rPr lang="en-US" altLang="zh-CN" sz="1000" b="1" i="0" u="none" strike="noStrike" dirty="0">
                          <a:solidFill>
                            <a:srgbClr val="000000"/>
                          </a:solidFill>
                          <a:effectLst/>
                          <a:latin typeface="宋体" panose="02010600030101010101" pitchFamily="2" charset="-122"/>
                          <a:ea typeface="宋体" panose="02010600030101010101" pitchFamily="2" charset="-122"/>
                        </a:rPr>
                        <a:t>/</a:t>
                      </a:r>
                      <a:r>
                        <a:rPr lang="zh-CN" altLang="en-US" sz="1000" b="1" i="0" u="none" strike="noStrike" dirty="0">
                          <a:solidFill>
                            <a:srgbClr val="000000"/>
                          </a:solidFill>
                          <a:effectLst/>
                          <a:latin typeface="宋体" panose="02010600030101010101" pitchFamily="2" charset="-122"/>
                          <a:ea typeface="宋体" panose="02010600030101010101" pitchFamily="2" charset="-122"/>
                        </a:rPr>
                        <a:t>知识产权事务</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1000" b="1" i="0" u="none" strike="noStrike">
                          <a:solidFill>
                            <a:srgbClr val="000000"/>
                          </a:solidFill>
                          <a:effectLst/>
                          <a:latin typeface="宋体" panose="02010600030101010101" pitchFamily="2" charset="-122"/>
                          <a:ea typeface="宋体" panose="02010600030101010101" pitchFamily="2" charset="-122"/>
                        </a:rPr>
                        <a:t>30201/</a:t>
                      </a:r>
                      <a:r>
                        <a:rPr lang="zh-CN" altLang="en-US" sz="1000" b="1" i="0" u="none" strike="noStrike">
                          <a:solidFill>
                            <a:srgbClr val="000000"/>
                          </a:solidFill>
                          <a:effectLst/>
                          <a:latin typeface="宋体" panose="02010600030101010101" pitchFamily="2" charset="-122"/>
                          <a:ea typeface="宋体" panose="02010600030101010101" pitchFamily="2" charset="-122"/>
                        </a:rPr>
                        <a:t>办公费</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dirty="0">
                          <a:solidFill>
                            <a:srgbClr val="000000"/>
                          </a:solidFill>
                          <a:effectLst/>
                          <a:latin typeface="宋体" panose="02010600030101010101" pitchFamily="2" charset="-122"/>
                          <a:ea typeface="宋体" panose="02010600030101010101" pitchFamily="2" charset="-122"/>
                        </a:rPr>
                        <a:t>图书资料、办公文具、</a:t>
                      </a:r>
                      <a:r>
                        <a:rPr lang="zh-CN" altLang="en-US" sz="1000" b="1" i="0" u="none" strike="noStrike" dirty="0">
                          <a:solidFill>
                            <a:srgbClr val="FF0000"/>
                          </a:solidFill>
                          <a:effectLst/>
                          <a:latin typeface="宋体" panose="02010600030101010101" pitchFamily="2" charset="-122"/>
                          <a:ea typeface="宋体" panose="02010600030101010101" pitchFamily="2" charset="-122"/>
                        </a:rPr>
                        <a:t>办公软件会员费等</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8960907"/>
                  </a:ext>
                </a:extLst>
              </a:tr>
              <a:tr h="178971">
                <a:tc vMerge="1">
                  <a:txBody>
                    <a:bodyPr/>
                    <a:lstStyle/>
                    <a:p>
                      <a:endParaRPr lang="zh-CN" altLang="en-US"/>
                    </a:p>
                  </a:txBody>
                  <a:tcPr/>
                </a:tc>
                <a:tc>
                  <a:txBody>
                    <a:bodyPr/>
                    <a:lstStyle/>
                    <a:p>
                      <a:pPr algn="l" fontAlgn="ctr"/>
                      <a:r>
                        <a:rPr lang="en-US" altLang="zh-CN" sz="1000" b="1" i="0" u="none" strike="noStrike">
                          <a:solidFill>
                            <a:srgbClr val="000000"/>
                          </a:solidFill>
                          <a:effectLst/>
                          <a:latin typeface="宋体" panose="02010600030101010101" pitchFamily="2" charset="-122"/>
                          <a:ea typeface="宋体" panose="02010600030101010101" pitchFamily="2" charset="-122"/>
                        </a:rPr>
                        <a:t>30202/</a:t>
                      </a:r>
                      <a:r>
                        <a:rPr lang="zh-CN" altLang="en-US" sz="1000" b="1" i="0" u="none" strike="noStrike">
                          <a:solidFill>
                            <a:srgbClr val="000000"/>
                          </a:solidFill>
                          <a:effectLst/>
                          <a:latin typeface="宋体" panose="02010600030101010101" pitchFamily="2" charset="-122"/>
                          <a:ea typeface="宋体" panose="02010600030101010101" pitchFamily="2" charset="-122"/>
                        </a:rPr>
                        <a:t>印刷费</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6677594"/>
                  </a:ext>
                </a:extLst>
              </a:tr>
              <a:tr h="178971">
                <a:tc vMerge="1">
                  <a:txBody>
                    <a:bodyPr/>
                    <a:lstStyle/>
                    <a:p>
                      <a:endParaRPr lang="zh-CN" altLang="en-US"/>
                    </a:p>
                  </a:txBody>
                  <a:tcPr/>
                </a:tc>
                <a:tc>
                  <a:txBody>
                    <a:bodyPr/>
                    <a:lstStyle/>
                    <a:p>
                      <a:pPr algn="l" fontAlgn="ctr"/>
                      <a:r>
                        <a:rPr lang="en-US" altLang="zh-CN" sz="1000" b="1" i="0" u="none" strike="noStrike">
                          <a:solidFill>
                            <a:srgbClr val="000000"/>
                          </a:solidFill>
                          <a:effectLst/>
                          <a:latin typeface="宋体" panose="02010600030101010101" pitchFamily="2" charset="-122"/>
                          <a:ea typeface="宋体" panose="02010600030101010101" pitchFamily="2" charset="-122"/>
                        </a:rPr>
                        <a:t>30203/</a:t>
                      </a:r>
                      <a:r>
                        <a:rPr lang="zh-CN" altLang="en-US" sz="1000" b="1" i="0" u="none" strike="noStrike">
                          <a:solidFill>
                            <a:srgbClr val="000000"/>
                          </a:solidFill>
                          <a:effectLst/>
                          <a:latin typeface="宋体" panose="02010600030101010101" pitchFamily="2" charset="-122"/>
                          <a:ea typeface="宋体" panose="02010600030101010101" pitchFamily="2" charset="-122"/>
                        </a:rPr>
                        <a:t>咨询费</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5036608"/>
                  </a:ext>
                </a:extLst>
              </a:tr>
              <a:tr h="178971">
                <a:tc vMerge="1">
                  <a:txBody>
                    <a:bodyPr/>
                    <a:lstStyle/>
                    <a:p>
                      <a:endParaRPr lang="zh-CN" altLang="en-US"/>
                    </a:p>
                  </a:txBody>
                  <a:tcPr/>
                </a:tc>
                <a:tc>
                  <a:txBody>
                    <a:bodyPr/>
                    <a:lstStyle/>
                    <a:p>
                      <a:pPr algn="l" fontAlgn="ctr"/>
                      <a:r>
                        <a:rPr lang="en-US" altLang="zh-CN" sz="1000" b="1" i="0" u="none" strike="noStrike">
                          <a:solidFill>
                            <a:srgbClr val="000000"/>
                          </a:solidFill>
                          <a:effectLst/>
                          <a:latin typeface="宋体" panose="02010600030101010101" pitchFamily="2" charset="-122"/>
                          <a:ea typeface="宋体" panose="02010600030101010101" pitchFamily="2" charset="-122"/>
                        </a:rPr>
                        <a:t>30207/</a:t>
                      </a:r>
                      <a:r>
                        <a:rPr lang="zh-CN" altLang="en-US" sz="1000" b="1" i="0" u="none" strike="noStrike">
                          <a:solidFill>
                            <a:srgbClr val="000000"/>
                          </a:solidFill>
                          <a:effectLst/>
                          <a:latin typeface="宋体" panose="02010600030101010101" pitchFamily="2" charset="-122"/>
                          <a:ea typeface="宋体" panose="02010600030101010101" pitchFamily="2" charset="-122"/>
                        </a:rPr>
                        <a:t>邮电费</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项目组成员的电话费、邮寄费</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6952589"/>
                  </a:ext>
                </a:extLst>
              </a:tr>
              <a:tr h="351969">
                <a:tc vMerge="1">
                  <a:txBody>
                    <a:bodyPr/>
                    <a:lstStyle/>
                    <a:p>
                      <a:endParaRPr lang="zh-CN" altLang="en-US"/>
                    </a:p>
                  </a:txBody>
                  <a:tcPr/>
                </a:tc>
                <a:tc>
                  <a:txBody>
                    <a:bodyPr/>
                    <a:lstStyle/>
                    <a:p>
                      <a:pPr algn="l" fontAlgn="ctr"/>
                      <a:r>
                        <a:rPr lang="en-US" altLang="zh-CN" sz="1000" b="1" i="0" u="none" strike="noStrike">
                          <a:solidFill>
                            <a:srgbClr val="000000"/>
                          </a:solidFill>
                          <a:effectLst/>
                          <a:latin typeface="宋体" panose="02010600030101010101" pitchFamily="2" charset="-122"/>
                          <a:ea typeface="宋体" panose="02010600030101010101" pitchFamily="2" charset="-122"/>
                        </a:rPr>
                        <a:t>30299990301/</a:t>
                      </a:r>
                      <a:r>
                        <a:rPr lang="zh-CN" altLang="en-US" sz="1000" b="1" i="0" u="none" strike="noStrike">
                          <a:solidFill>
                            <a:srgbClr val="000000"/>
                          </a:solidFill>
                          <a:effectLst/>
                          <a:latin typeface="宋体" panose="02010600030101010101" pitchFamily="2" charset="-122"/>
                          <a:ea typeface="宋体" panose="02010600030101010101" pitchFamily="2" charset="-122"/>
                        </a:rPr>
                        <a:t>文献出版知识产权费</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dirty="0">
                          <a:solidFill>
                            <a:srgbClr val="000000"/>
                          </a:solidFill>
                          <a:effectLst/>
                          <a:latin typeface="宋体" panose="02010600030101010101" pitchFamily="2" charset="-122"/>
                          <a:ea typeface="宋体" panose="02010600030101010101" pitchFamily="2" charset="-122"/>
                        </a:rPr>
                        <a:t>发表文章版面费、审稿费、图书出版、专利等知识产权相关费用</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930401"/>
                  </a:ext>
                </a:extLst>
              </a:tr>
              <a:tr h="178971">
                <a:tc rowSpan="7">
                  <a:txBody>
                    <a:bodyPr/>
                    <a:lstStyle/>
                    <a:p>
                      <a:pPr algn="ctr" fontAlgn="ctr"/>
                      <a:r>
                        <a:rPr lang="zh-CN" altLang="en-US" sz="1000" b="1" i="0" u="none" strike="noStrike" dirty="0">
                          <a:solidFill>
                            <a:srgbClr val="000000"/>
                          </a:solidFill>
                          <a:effectLst/>
                          <a:latin typeface="宋体" panose="02010600030101010101" pitchFamily="2" charset="-122"/>
                          <a:ea typeface="宋体" panose="02010600030101010101" pitchFamily="2" charset="-122"/>
                        </a:rPr>
                        <a:t>差旅费</a:t>
                      </a:r>
                      <a:r>
                        <a:rPr lang="en-US" altLang="zh-CN" sz="1000" b="1" i="0" u="none" strike="noStrike" dirty="0">
                          <a:solidFill>
                            <a:srgbClr val="000000"/>
                          </a:solidFill>
                          <a:effectLst/>
                          <a:latin typeface="宋体" panose="02010600030101010101" pitchFamily="2" charset="-122"/>
                          <a:ea typeface="宋体" panose="02010600030101010101" pitchFamily="2" charset="-122"/>
                        </a:rPr>
                        <a:t>/</a:t>
                      </a:r>
                      <a:r>
                        <a:rPr lang="zh-CN" altLang="en-US" sz="1000" b="1" i="0" u="none" strike="noStrike" dirty="0">
                          <a:solidFill>
                            <a:srgbClr val="000000"/>
                          </a:solidFill>
                          <a:effectLst/>
                          <a:latin typeface="宋体" panose="02010600030101010101" pitchFamily="2" charset="-122"/>
                          <a:ea typeface="宋体" panose="02010600030101010101" pitchFamily="2" charset="-122"/>
                        </a:rPr>
                        <a:t>会议费</a:t>
                      </a:r>
                      <a:r>
                        <a:rPr lang="en-US" altLang="zh-CN" sz="1000" b="1" i="0" u="none" strike="noStrike" dirty="0">
                          <a:solidFill>
                            <a:srgbClr val="000000"/>
                          </a:solidFill>
                          <a:effectLst/>
                          <a:latin typeface="宋体" panose="02010600030101010101" pitchFamily="2" charset="-122"/>
                          <a:ea typeface="宋体" panose="02010600030101010101" pitchFamily="2" charset="-122"/>
                        </a:rPr>
                        <a:t>/</a:t>
                      </a:r>
                      <a:r>
                        <a:rPr lang="zh-CN" altLang="en-US" sz="1000" b="1" i="0" u="none" strike="noStrike" dirty="0">
                          <a:solidFill>
                            <a:srgbClr val="000000"/>
                          </a:solidFill>
                          <a:effectLst/>
                          <a:latin typeface="宋体" panose="02010600030101010101" pitchFamily="2" charset="-122"/>
                          <a:ea typeface="宋体" panose="02010600030101010101" pitchFamily="2" charset="-122"/>
                        </a:rPr>
                        <a:t>国际科技合作与交流费</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1000" b="1" i="0" u="none" strike="noStrike">
                          <a:solidFill>
                            <a:srgbClr val="000000"/>
                          </a:solidFill>
                          <a:effectLst/>
                          <a:latin typeface="宋体" panose="02010600030101010101" pitchFamily="2" charset="-122"/>
                          <a:ea typeface="宋体" panose="02010600030101010101" pitchFamily="2" charset="-122"/>
                        </a:rPr>
                        <a:t>30211/</a:t>
                      </a:r>
                      <a:r>
                        <a:rPr lang="zh-CN" altLang="en-US" sz="1000" b="1" i="0" u="none" strike="noStrike">
                          <a:solidFill>
                            <a:srgbClr val="000000"/>
                          </a:solidFill>
                          <a:effectLst/>
                          <a:latin typeface="宋体" panose="02010600030101010101" pitchFamily="2" charset="-122"/>
                          <a:ea typeface="宋体" panose="02010600030101010101" pitchFamily="2" charset="-122"/>
                        </a:rPr>
                        <a:t>差旅费</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2540919"/>
                  </a:ext>
                </a:extLst>
              </a:tr>
              <a:tr h="178971">
                <a:tc vMerge="1">
                  <a:txBody>
                    <a:bodyPr/>
                    <a:lstStyle/>
                    <a:p>
                      <a:endParaRPr lang="zh-CN" altLang="en-US"/>
                    </a:p>
                  </a:txBody>
                  <a:tcPr>
                    <a:lnT w="6350" cap="flat" cmpd="sng" algn="ctr">
                      <a:solidFill>
                        <a:srgbClr val="000000"/>
                      </a:solidFill>
                      <a:prstDash val="solid"/>
                      <a:round/>
                      <a:headEnd type="none" w="med" len="med"/>
                      <a:tailEnd type="none" w="med" len="med"/>
                    </a:lnT>
                  </a:tcPr>
                </a:tc>
                <a:tc>
                  <a:txBody>
                    <a:bodyPr/>
                    <a:lstStyle/>
                    <a:p>
                      <a:pPr algn="l" fontAlgn="ctr"/>
                      <a:r>
                        <a:rPr lang="en-US" altLang="zh-CN" sz="1000" b="1" i="0" u="none" strike="noStrike" dirty="0">
                          <a:solidFill>
                            <a:srgbClr val="000000"/>
                          </a:solidFill>
                          <a:effectLst/>
                          <a:latin typeface="宋体" panose="02010600030101010101" pitchFamily="2" charset="-122"/>
                          <a:ea typeface="宋体" panose="02010600030101010101" pitchFamily="2" charset="-122"/>
                        </a:rPr>
                        <a:t>30239/</a:t>
                      </a:r>
                      <a:r>
                        <a:rPr lang="zh-CN" altLang="en-US" sz="1000" b="1" i="0" u="none" strike="noStrike" dirty="0">
                          <a:solidFill>
                            <a:srgbClr val="000000"/>
                          </a:solidFill>
                          <a:effectLst/>
                          <a:latin typeface="宋体" panose="02010600030101010101" pitchFamily="2" charset="-122"/>
                          <a:ea typeface="宋体" panose="02010600030101010101" pitchFamily="2" charset="-122"/>
                        </a:rPr>
                        <a:t>其他交通费用</a:t>
                      </a:r>
                    </a:p>
                  </a:txBody>
                  <a:tcPr marL="5262" marR="5262" marT="5262"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6619618"/>
                  </a:ext>
                </a:extLst>
              </a:tr>
              <a:tr h="178971">
                <a:tc vMerge="1">
                  <a:txBody>
                    <a:bodyPr/>
                    <a:lstStyle/>
                    <a:p>
                      <a:endParaRPr lang="zh-CN" altLang="en-US"/>
                    </a:p>
                  </a:txBody>
                  <a:tcPr/>
                </a:tc>
                <a:tc>
                  <a:txBody>
                    <a:bodyPr/>
                    <a:lstStyle/>
                    <a:p>
                      <a:pPr algn="l" fontAlgn="ctr"/>
                      <a:r>
                        <a:rPr lang="en-US" altLang="zh-CN" sz="1000" b="1" i="0" u="none" strike="noStrike" dirty="0">
                          <a:solidFill>
                            <a:srgbClr val="000000"/>
                          </a:solidFill>
                          <a:effectLst/>
                          <a:latin typeface="宋体" panose="02010600030101010101" pitchFamily="2" charset="-122"/>
                          <a:ea typeface="宋体" panose="02010600030101010101" pitchFamily="2" charset="-122"/>
                        </a:rPr>
                        <a:t>30299990302/</a:t>
                      </a:r>
                      <a:r>
                        <a:rPr lang="zh-CN" altLang="en-US" sz="1000" b="1" i="0" u="none" strike="noStrike" dirty="0">
                          <a:solidFill>
                            <a:srgbClr val="000000"/>
                          </a:solidFill>
                          <a:effectLst/>
                          <a:latin typeface="宋体" panose="02010600030101010101" pitchFamily="2" charset="-122"/>
                          <a:ea typeface="宋体" panose="02010600030101010101" pitchFamily="2" charset="-122"/>
                        </a:rPr>
                        <a:t>会务费</a:t>
                      </a:r>
                    </a:p>
                  </a:txBody>
                  <a:tcPr marL="5262" marR="5262" marT="5262"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参加会议缴纳的费用</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98608"/>
                  </a:ext>
                </a:extLst>
              </a:tr>
              <a:tr h="178971">
                <a:tc vMerge="1">
                  <a:txBody>
                    <a:bodyPr/>
                    <a:lstStyle/>
                    <a:p>
                      <a:endParaRPr lang="zh-CN" altLang="en-US"/>
                    </a:p>
                  </a:txBody>
                  <a:tcPr/>
                </a:tc>
                <a:tc>
                  <a:txBody>
                    <a:bodyPr/>
                    <a:lstStyle/>
                    <a:p>
                      <a:pPr algn="l" fontAlgn="ctr"/>
                      <a:r>
                        <a:rPr lang="en-US" altLang="zh-CN" sz="1000" b="1" i="0" u="none" strike="noStrike" dirty="0">
                          <a:solidFill>
                            <a:srgbClr val="000000"/>
                          </a:solidFill>
                          <a:effectLst/>
                          <a:latin typeface="宋体" panose="02010600030101010101" pitchFamily="2" charset="-122"/>
                          <a:ea typeface="宋体" panose="02010600030101010101" pitchFamily="2" charset="-122"/>
                        </a:rPr>
                        <a:t>3021601/</a:t>
                      </a:r>
                      <a:r>
                        <a:rPr lang="zh-CN" altLang="en-US" sz="1000" b="1" i="0" u="none" strike="noStrike" dirty="0">
                          <a:solidFill>
                            <a:srgbClr val="000000"/>
                          </a:solidFill>
                          <a:effectLst/>
                          <a:latin typeface="宋体" panose="02010600030101010101" pitchFamily="2" charset="-122"/>
                          <a:ea typeface="宋体" panose="02010600030101010101" pitchFamily="2" charset="-122"/>
                        </a:rPr>
                        <a:t>单位主办培训费</a:t>
                      </a:r>
                    </a:p>
                  </a:txBody>
                  <a:tcPr marL="5262" marR="5262" marT="5262"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6321761"/>
                  </a:ext>
                </a:extLst>
              </a:tr>
              <a:tr h="178971">
                <a:tc vMerge="1">
                  <a:txBody>
                    <a:bodyPr/>
                    <a:lstStyle/>
                    <a:p>
                      <a:endParaRPr lang="zh-CN" altLang="en-US"/>
                    </a:p>
                  </a:txBody>
                  <a:tcPr/>
                </a:tc>
                <a:tc>
                  <a:txBody>
                    <a:bodyPr/>
                    <a:lstStyle/>
                    <a:p>
                      <a:pPr algn="l" fontAlgn="ctr"/>
                      <a:r>
                        <a:rPr lang="en-US" altLang="zh-CN" sz="1000" b="1" i="0" u="none" strike="noStrike" dirty="0">
                          <a:solidFill>
                            <a:srgbClr val="000000"/>
                          </a:solidFill>
                          <a:effectLst/>
                          <a:latin typeface="宋体" panose="02010600030101010101" pitchFamily="2" charset="-122"/>
                          <a:ea typeface="宋体" panose="02010600030101010101" pitchFamily="2" charset="-122"/>
                        </a:rPr>
                        <a:t>3021602/</a:t>
                      </a:r>
                      <a:r>
                        <a:rPr lang="zh-CN" altLang="en-US" sz="1000" b="1" i="0" u="none" strike="noStrike" dirty="0">
                          <a:solidFill>
                            <a:srgbClr val="000000"/>
                          </a:solidFill>
                          <a:effectLst/>
                          <a:latin typeface="宋体" panose="02010600030101010101" pitchFamily="2" charset="-122"/>
                          <a:ea typeface="宋体" panose="02010600030101010101" pitchFamily="2" charset="-122"/>
                        </a:rPr>
                        <a:t>参加培训费</a:t>
                      </a:r>
                    </a:p>
                  </a:txBody>
                  <a:tcPr marL="5262" marR="5262" marT="5262"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a:solidFill>
                            <a:srgbClr val="000000"/>
                          </a:solidFill>
                          <a:effectLst/>
                          <a:latin typeface="宋体" panose="02010600030101010101" pitchFamily="2" charset="-122"/>
                          <a:ea typeface="宋体" panose="02010600030101010101" pitchFamily="2" charset="-122"/>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7176493"/>
                  </a:ext>
                </a:extLst>
              </a:tr>
              <a:tr h="178971">
                <a:tc vMerge="1">
                  <a:txBody>
                    <a:bodyPr/>
                    <a:lstStyle/>
                    <a:p>
                      <a:endParaRPr lang="zh-CN" altLang="en-US"/>
                    </a:p>
                  </a:txBody>
                  <a:tcPr/>
                </a:tc>
                <a:tc>
                  <a:txBody>
                    <a:bodyPr/>
                    <a:lstStyle/>
                    <a:p>
                      <a:pPr algn="l" fontAlgn="ctr"/>
                      <a:r>
                        <a:rPr lang="en-US" altLang="zh-CN" sz="1000" b="1" i="0" u="none" strike="noStrike" dirty="0">
                          <a:solidFill>
                            <a:srgbClr val="000000"/>
                          </a:solidFill>
                          <a:effectLst/>
                          <a:latin typeface="宋体" panose="02010600030101010101" pitchFamily="2" charset="-122"/>
                          <a:ea typeface="宋体" panose="02010600030101010101" pitchFamily="2" charset="-122"/>
                        </a:rPr>
                        <a:t>30215/</a:t>
                      </a:r>
                      <a:r>
                        <a:rPr lang="zh-CN" altLang="en-US" sz="1000" b="1" i="0" u="none" strike="noStrike" dirty="0">
                          <a:solidFill>
                            <a:srgbClr val="000000"/>
                          </a:solidFill>
                          <a:effectLst/>
                          <a:latin typeface="宋体" panose="02010600030101010101" pitchFamily="2" charset="-122"/>
                          <a:ea typeface="宋体" panose="02010600030101010101" pitchFamily="2" charset="-122"/>
                        </a:rPr>
                        <a:t>会议费</a:t>
                      </a:r>
                    </a:p>
                  </a:txBody>
                  <a:tcPr marL="5262" marR="5262" marT="5262"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dirty="0">
                          <a:solidFill>
                            <a:srgbClr val="000000"/>
                          </a:solidFill>
                          <a:effectLst/>
                          <a:latin typeface="宋体" panose="02010600030101010101" pitchFamily="2" charset="-122"/>
                          <a:ea typeface="宋体" panose="02010600030101010101" pitchFamily="2" charset="-122"/>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6406583"/>
                  </a:ext>
                </a:extLst>
              </a:tr>
              <a:tr h="351969">
                <a:tc vMerge="1">
                  <a:txBody>
                    <a:bodyPr/>
                    <a:lstStyle/>
                    <a:p>
                      <a:endParaRPr lang="zh-CN" altLang="en-US"/>
                    </a:p>
                  </a:txBody>
                  <a:tcPr/>
                </a:tc>
                <a:tc>
                  <a:txBody>
                    <a:bodyPr/>
                    <a:lstStyle/>
                    <a:p>
                      <a:pPr algn="l" fontAlgn="ctr"/>
                      <a:r>
                        <a:rPr lang="en-US" altLang="zh-CN" sz="1000" b="1" i="0" u="none" strike="noStrike" dirty="0">
                          <a:solidFill>
                            <a:srgbClr val="000000"/>
                          </a:solidFill>
                          <a:effectLst/>
                          <a:latin typeface="宋体" panose="02010600030101010101" pitchFamily="2" charset="-122"/>
                          <a:ea typeface="宋体" panose="02010600030101010101" pitchFamily="2" charset="-122"/>
                        </a:rPr>
                        <a:t>3021105/</a:t>
                      </a:r>
                      <a:r>
                        <a:rPr lang="zh-CN" altLang="en-US" sz="1000" b="1" i="0" u="none" strike="noStrike" dirty="0">
                          <a:solidFill>
                            <a:srgbClr val="FF0000"/>
                          </a:solidFill>
                          <a:effectLst/>
                          <a:latin typeface="宋体" panose="02010600030101010101" pitchFamily="2" charset="-122"/>
                          <a:ea typeface="宋体" panose="02010600030101010101" pitchFamily="2" charset="-122"/>
                        </a:rPr>
                        <a:t>科研项目国际合作与交流费</a:t>
                      </a:r>
                    </a:p>
                  </a:txBody>
                  <a:tcPr marL="5262" marR="5262" marT="5262"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00" b="1" i="0" u="none" strike="noStrike" dirty="0">
                          <a:solidFill>
                            <a:srgbClr val="000000"/>
                          </a:solidFill>
                          <a:effectLst/>
                          <a:latin typeface="宋体" panose="02010600030101010101" pitchFamily="2" charset="-122"/>
                          <a:ea typeface="宋体" panose="02010600030101010101" pitchFamily="2" charset="-122"/>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9595676"/>
                  </a:ext>
                </a:extLst>
              </a:tr>
            </a:tbl>
          </a:graphicData>
        </a:graphic>
      </p:graphicFrame>
    </p:spTree>
    <p:extLst>
      <p:ext uri="{BB962C8B-B14F-4D97-AF65-F5344CB8AC3E}">
        <p14:creationId xmlns:p14="http://schemas.microsoft.com/office/powerpoint/2010/main" val="1382307390"/>
      </p:ext>
    </p:extLst>
  </p:cSld>
  <p:clrMapOvr>
    <a:masterClrMapping/>
  </p:clrMapOvr>
  <p:transition spd="med" advTm="0">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 形 3"/>
          <p:cNvSpPr/>
          <p:nvPr/>
        </p:nvSpPr>
        <p:spPr>
          <a:xfrm rot="13498344">
            <a:off x="400050" y="317500"/>
            <a:ext cx="144463" cy="144463"/>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5" name="L 形 4"/>
          <p:cNvSpPr/>
          <p:nvPr/>
        </p:nvSpPr>
        <p:spPr>
          <a:xfrm rot="13498344">
            <a:off x="534988" y="317500"/>
            <a:ext cx="144462" cy="144463"/>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6" name="L 形 5"/>
          <p:cNvSpPr/>
          <p:nvPr/>
        </p:nvSpPr>
        <p:spPr>
          <a:xfrm rot="13498344">
            <a:off x="265113" y="317500"/>
            <a:ext cx="144462" cy="144463"/>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cxnSp>
        <p:nvCxnSpPr>
          <p:cNvPr id="13" name="直接连接符 12"/>
          <p:cNvCxnSpPr/>
          <p:nvPr/>
        </p:nvCxnSpPr>
        <p:spPr>
          <a:xfrm>
            <a:off x="709370" y="627534"/>
            <a:ext cx="7840663" cy="0"/>
          </a:xfrm>
          <a:prstGeom prst="line">
            <a:avLst/>
          </a:prstGeom>
        </p:spPr>
        <p:style>
          <a:lnRef idx="1">
            <a:schemeClr val="dk1"/>
          </a:lnRef>
          <a:fillRef idx="0">
            <a:schemeClr val="dk1"/>
          </a:fillRef>
          <a:effectRef idx="0">
            <a:schemeClr val="dk1"/>
          </a:effectRef>
          <a:fontRef idx="minor">
            <a:schemeClr val="tx1"/>
          </a:fontRef>
        </p:style>
      </p:cxnSp>
      <p:sp>
        <p:nvSpPr>
          <p:cNvPr id="9" name="Shape 1794">
            <a:extLst>
              <a:ext uri="{FF2B5EF4-FFF2-40B4-BE49-F238E27FC236}">
                <a16:creationId xmlns:a16="http://schemas.microsoft.com/office/drawing/2014/main" id="{1CC52AC5-0816-0101-629E-2135E9C0B338}"/>
              </a:ext>
            </a:extLst>
          </p:cNvPr>
          <p:cNvSpPr>
            <a:spLocks noChangeArrowheads="1"/>
          </p:cNvSpPr>
          <p:nvPr/>
        </p:nvSpPr>
        <p:spPr bwMode="auto">
          <a:xfrm>
            <a:off x="1115616" y="989066"/>
            <a:ext cx="2285505" cy="442913"/>
          </a:xfrm>
          <a:prstGeom prst="roundRect">
            <a:avLst>
              <a:gd name="adj" fmla="val 50000"/>
            </a:avLst>
          </a:prstGeom>
          <a:solidFill>
            <a:schemeClr val="accent1"/>
          </a:solidFill>
          <a:ln w="12700">
            <a:noFill/>
            <a:round/>
            <a:headEnd/>
            <a:tailEnd/>
          </a:ln>
        </p:spPr>
        <p:txBody>
          <a:bodyPr lIns="14288" tIns="14288" rIns="14288" bIns="14288" anchor="ct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r>
              <a:rPr kumimoji="0" lang="zh-CN" altLang="en-US" b="1" i="0" u="none" strike="noStrike" kern="1200" cap="none" spc="0" normalizeH="0" baseline="0" noProof="0" dirty="0">
                <a:ln>
                  <a:noFill/>
                </a:ln>
                <a:solidFill>
                  <a:srgbClr val="FDFDFD"/>
                </a:solidFill>
                <a:effectLst/>
                <a:uLnTx/>
                <a:uFillTx/>
                <a:latin typeface="Calibri" pitchFamily="34" charset="0"/>
                <a:ea typeface="宋体" pitchFamily="2" charset="-122"/>
                <a:cs typeface="+mn-cs"/>
              </a:rPr>
              <a:t>       财政科研经费</a:t>
            </a:r>
          </a:p>
        </p:txBody>
      </p:sp>
      <p:graphicFrame>
        <p:nvGraphicFramePr>
          <p:cNvPr id="3" name="表格 2">
            <a:extLst>
              <a:ext uri="{FF2B5EF4-FFF2-40B4-BE49-F238E27FC236}">
                <a16:creationId xmlns:a16="http://schemas.microsoft.com/office/drawing/2014/main" id="{57712938-611B-E8CA-1A08-D6F8ED86E889}"/>
              </a:ext>
            </a:extLst>
          </p:cNvPr>
          <p:cNvGraphicFramePr>
            <a:graphicFrameLocks noGrp="1"/>
          </p:cNvGraphicFramePr>
          <p:nvPr>
            <p:extLst>
              <p:ext uri="{D42A27DB-BD31-4B8C-83A1-F6EECF244321}">
                <p14:modId xmlns:p14="http://schemas.microsoft.com/office/powerpoint/2010/main" val="2119559406"/>
              </p:ext>
            </p:extLst>
          </p:nvPr>
        </p:nvGraphicFramePr>
        <p:xfrm>
          <a:off x="1115616" y="1785220"/>
          <a:ext cx="6696744" cy="2011814"/>
        </p:xfrm>
        <a:graphic>
          <a:graphicData uri="http://schemas.openxmlformats.org/drawingml/2006/table">
            <a:tbl>
              <a:tblPr/>
              <a:tblGrid>
                <a:gridCol w="2011887">
                  <a:extLst>
                    <a:ext uri="{9D8B030D-6E8A-4147-A177-3AD203B41FA5}">
                      <a16:colId xmlns:a16="http://schemas.microsoft.com/office/drawing/2014/main" val="3720980162"/>
                    </a:ext>
                  </a:extLst>
                </a:gridCol>
                <a:gridCol w="2887741">
                  <a:extLst>
                    <a:ext uri="{9D8B030D-6E8A-4147-A177-3AD203B41FA5}">
                      <a16:colId xmlns:a16="http://schemas.microsoft.com/office/drawing/2014/main" val="1806845295"/>
                    </a:ext>
                  </a:extLst>
                </a:gridCol>
                <a:gridCol w="1797116">
                  <a:extLst>
                    <a:ext uri="{9D8B030D-6E8A-4147-A177-3AD203B41FA5}">
                      <a16:colId xmlns:a16="http://schemas.microsoft.com/office/drawing/2014/main" val="768902697"/>
                    </a:ext>
                  </a:extLst>
                </a:gridCol>
              </a:tblGrid>
              <a:tr h="360040">
                <a:tc>
                  <a:txBody>
                    <a:bodyPr/>
                    <a:lstStyle/>
                    <a:p>
                      <a:pPr algn="ctr" fontAlgn="ctr"/>
                      <a:r>
                        <a:rPr lang="zh-CN" altLang="en-US" sz="1050" b="1" i="0" u="none" strike="noStrike" dirty="0">
                          <a:solidFill>
                            <a:srgbClr val="000000"/>
                          </a:solidFill>
                          <a:effectLst/>
                          <a:latin typeface="宋体" panose="02010600030101010101" pitchFamily="2" charset="-122"/>
                          <a:ea typeface="宋体" panose="02010600030101010101" pitchFamily="2" charset="-122"/>
                        </a:rPr>
                        <a:t>额度控制名称</a:t>
                      </a:r>
                    </a:p>
                  </a:txBody>
                  <a:tcPr marL="7326" marR="7326" marT="73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050" b="1" i="0" u="none" strike="noStrike" dirty="0">
                          <a:solidFill>
                            <a:srgbClr val="000000"/>
                          </a:solidFill>
                          <a:effectLst/>
                          <a:latin typeface="宋体" panose="02010600030101010101" pitchFamily="2" charset="-122"/>
                          <a:ea typeface="宋体" panose="02010600030101010101" pitchFamily="2" charset="-122"/>
                        </a:rPr>
                        <a:t>   对应经济分类</a:t>
                      </a:r>
                    </a:p>
                  </a:txBody>
                  <a:tcPr marL="7326" marR="7326" marT="73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1" i="0" u="none" strike="noStrike" dirty="0">
                          <a:solidFill>
                            <a:srgbClr val="000000"/>
                          </a:solidFill>
                          <a:effectLst/>
                          <a:latin typeface="宋体" panose="02010600030101010101" pitchFamily="2" charset="-122"/>
                          <a:ea typeface="宋体" panose="02010600030101010101" pitchFamily="2" charset="-122"/>
                        </a:rPr>
                        <a:t>备注</a:t>
                      </a:r>
                    </a:p>
                  </a:txBody>
                  <a:tcPr marL="7326" marR="7326" marT="73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4729749"/>
                  </a:ext>
                </a:extLst>
              </a:tr>
              <a:tr h="219782">
                <a:tc rowSpan="2">
                  <a:txBody>
                    <a:bodyPr/>
                    <a:lstStyle/>
                    <a:p>
                      <a:pPr algn="ctr" fontAlgn="ctr"/>
                      <a:r>
                        <a:rPr lang="zh-CN" altLang="en-US" sz="1050" b="1" i="0" u="none" strike="noStrike">
                          <a:solidFill>
                            <a:srgbClr val="000000"/>
                          </a:solidFill>
                          <a:effectLst/>
                          <a:latin typeface="宋体" panose="02010600030101010101" pitchFamily="2" charset="-122"/>
                          <a:ea typeface="宋体" panose="02010600030101010101" pitchFamily="2" charset="-122"/>
                        </a:rPr>
                        <a:t>劳务费</a:t>
                      </a:r>
                    </a:p>
                  </a:txBody>
                  <a:tcPr marL="7326" marR="7326" marT="73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1050" b="1" i="0" u="none" strike="noStrike">
                          <a:solidFill>
                            <a:srgbClr val="000000"/>
                          </a:solidFill>
                          <a:effectLst/>
                          <a:latin typeface="宋体" panose="02010600030101010101" pitchFamily="2" charset="-122"/>
                          <a:ea typeface="宋体" panose="02010600030101010101" pitchFamily="2" charset="-122"/>
                        </a:rPr>
                        <a:t>30203/</a:t>
                      </a:r>
                      <a:r>
                        <a:rPr lang="zh-CN" altLang="en-US" sz="1050" b="1" i="0" u="none" strike="noStrike">
                          <a:solidFill>
                            <a:srgbClr val="000000"/>
                          </a:solidFill>
                          <a:effectLst/>
                          <a:latin typeface="宋体" panose="02010600030101010101" pitchFamily="2" charset="-122"/>
                          <a:ea typeface="宋体" panose="02010600030101010101" pitchFamily="2" charset="-122"/>
                        </a:rPr>
                        <a:t>咨询费</a:t>
                      </a:r>
                    </a:p>
                  </a:txBody>
                  <a:tcPr marL="7326" marR="7326" marT="73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1" i="0" u="none" strike="noStrike" kern="1200" dirty="0">
                          <a:solidFill>
                            <a:srgbClr val="FF0000"/>
                          </a:solidFill>
                          <a:effectLst/>
                          <a:latin typeface="宋体" panose="02010600030101010101" pitchFamily="2" charset="-122"/>
                          <a:ea typeface="宋体" panose="02010600030101010101" pitchFamily="2" charset="-122"/>
                          <a:cs typeface="+mn-cs"/>
                        </a:rPr>
                        <a:t>《</a:t>
                      </a:r>
                      <a:r>
                        <a:rPr lang="zh-CN" altLang="en-US" sz="1100" b="1" i="0" u="none" strike="noStrike" kern="1200" dirty="0">
                          <a:solidFill>
                            <a:srgbClr val="FF0000"/>
                          </a:solidFill>
                          <a:effectLst/>
                          <a:latin typeface="宋体" panose="02010600030101010101" pitchFamily="2" charset="-122"/>
                          <a:ea typeface="宋体" panose="02010600030101010101" pitchFamily="2" charset="-122"/>
                          <a:cs typeface="+mn-cs"/>
                        </a:rPr>
                        <a:t>天津商业大学科研项目专家咨询费管理办法</a:t>
                      </a:r>
                      <a:r>
                        <a:rPr lang="en-US" altLang="zh-CN" sz="1100" b="1" i="0" u="none" strike="noStrike" kern="1200" dirty="0">
                          <a:solidFill>
                            <a:srgbClr val="FF0000"/>
                          </a:solidFill>
                          <a:effectLst/>
                          <a:latin typeface="宋体" panose="02010600030101010101" pitchFamily="2" charset="-122"/>
                          <a:ea typeface="宋体" panose="02010600030101010101" pitchFamily="2" charset="-122"/>
                          <a:cs typeface="+mn-cs"/>
                        </a:rPr>
                        <a:t>》</a:t>
                      </a:r>
                      <a:r>
                        <a:rPr lang="zh-CN" altLang="en-US" sz="1100" b="1" i="0" u="none" strike="noStrike" kern="1200" dirty="0">
                          <a:solidFill>
                            <a:srgbClr val="FF0000"/>
                          </a:solidFill>
                          <a:effectLst/>
                          <a:latin typeface="宋体" panose="02010600030101010101" pitchFamily="2" charset="-122"/>
                          <a:ea typeface="宋体" panose="02010600030101010101" pitchFamily="2" charset="-122"/>
                          <a:cs typeface="+mn-cs"/>
                        </a:rPr>
                        <a:t>的通知 津商大校发</a:t>
                      </a:r>
                      <a:r>
                        <a:rPr lang="en-US" altLang="zh-CN" sz="1100" b="1" i="0" u="none" strike="noStrike" kern="1200" dirty="0">
                          <a:solidFill>
                            <a:srgbClr val="FF0000"/>
                          </a:solidFill>
                          <a:effectLst/>
                          <a:latin typeface="宋体" panose="02010600030101010101" pitchFamily="2" charset="-122"/>
                          <a:ea typeface="宋体" panose="02010600030101010101" pitchFamily="2" charset="-122"/>
                          <a:cs typeface="+mn-cs"/>
                        </a:rPr>
                        <a:t>﹝2018﹞26</a:t>
                      </a:r>
                      <a:r>
                        <a:rPr lang="zh-CN" altLang="en-US" sz="1100" b="1" i="0" u="none" strike="noStrike" kern="1200" dirty="0">
                          <a:solidFill>
                            <a:srgbClr val="FF0000"/>
                          </a:solidFill>
                          <a:effectLst/>
                          <a:latin typeface="宋体" panose="02010600030101010101" pitchFamily="2" charset="-122"/>
                          <a:ea typeface="宋体" panose="02010600030101010101" pitchFamily="2" charset="-122"/>
                          <a:cs typeface="+mn-cs"/>
                        </a:rPr>
                        <a:t>号</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820186"/>
                  </a:ext>
                </a:extLst>
              </a:tr>
              <a:tr h="212456">
                <a:tc vMerge="1">
                  <a:txBody>
                    <a:bodyPr/>
                    <a:lstStyle/>
                    <a:p>
                      <a:endParaRPr lang="zh-CN" altLang="en-US"/>
                    </a:p>
                  </a:txBody>
                  <a:tcPr/>
                </a:tc>
                <a:tc>
                  <a:txBody>
                    <a:bodyPr/>
                    <a:lstStyle/>
                    <a:p>
                      <a:pPr algn="l" fontAlgn="ctr"/>
                      <a:r>
                        <a:rPr lang="en-US" altLang="zh-CN" sz="1050" b="1" i="0" u="none" strike="noStrike">
                          <a:solidFill>
                            <a:srgbClr val="000000"/>
                          </a:solidFill>
                          <a:effectLst/>
                          <a:latin typeface="宋体" panose="02010600030101010101" pitchFamily="2" charset="-122"/>
                          <a:ea typeface="宋体" panose="02010600030101010101" pitchFamily="2" charset="-122"/>
                        </a:rPr>
                        <a:t>30226/</a:t>
                      </a:r>
                      <a:r>
                        <a:rPr lang="zh-CN" altLang="en-US" sz="1050" b="1" i="0" u="none" strike="noStrike">
                          <a:solidFill>
                            <a:srgbClr val="000000"/>
                          </a:solidFill>
                          <a:effectLst/>
                          <a:latin typeface="宋体" panose="02010600030101010101" pitchFamily="2" charset="-122"/>
                          <a:ea typeface="宋体" panose="02010600030101010101" pitchFamily="2" charset="-122"/>
                        </a:rPr>
                        <a:t>劳务费</a:t>
                      </a:r>
                    </a:p>
                  </a:txBody>
                  <a:tcPr marL="7326" marR="7326" marT="73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100" b="1" i="0" u="none" strike="noStrike" kern="1200" dirty="0">
                          <a:solidFill>
                            <a:srgbClr val="FF0000"/>
                          </a:solidFill>
                          <a:effectLst/>
                          <a:latin typeface="宋体" panose="02010600030101010101" pitchFamily="2" charset="-122"/>
                          <a:ea typeface="宋体" panose="02010600030101010101" pitchFamily="2" charset="-122"/>
                          <a:cs typeface="+mn-cs"/>
                        </a:rPr>
                        <a:t>学生及校外人员</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6337044"/>
                  </a:ext>
                </a:extLst>
              </a:tr>
              <a:tr h="212456">
                <a:tc rowSpan="4">
                  <a:txBody>
                    <a:bodyPr/>
                    <a:lstStyle/>
                    <a:p>
                      <a:pPr algn="ctr" fontAlgn="ctr"/>
                      <a:r>
                        <a:rPr lang="zh-CN" altLang="en-US" sz="1050" b="1" i="0" u="none" strike="noStrike" dirty="0">
                          <a:solidFill>
                            <a:srgbClr val="000000"/>
                          </a:solidFill>
                          <a:effectLst/>
                          <a:latin typeface="宋体" panose="02010600030101010101" pitchFamily="2" charset="-122"/>
                          <a:ea typeface="宋体" panose="02010600030101010101" pitchFamily="2" charset="-122"/>
                        </a:rPr>
                        <a:t>设备费</a:t>
                      </a:r>
                    </a:p>
                  </a:txBody>
                  <a:tcPr marL="7326" marR="7326" marT="73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1050" b="1" i="0" u="none" strike="noStrike">
                          <a:solidFill>
                            <a:srgbClr val="000000"/>
                          </a:solidFill>
                          <a:effectLst/>
                          <a:latin typeface="宋体" panose="02010600030101010101" pitchFamily="2" charset="-122"/>
                          <a:ea typeface="宋体" panose="02010600030101010101" pitchFamily="2" charset="-122"/>
                        </a:rPr>
                        <a:t>30213/</a:t>
                      </a:r>
                      <a:r>
                        <a:rPr lang="zh-CN" altLang="en-US" sz="1050" b="1" i="0" u="none" strike="noStrike">
                          <a:solidFill>
                            <a:srgbClr val="000000"/>
                          </a:solidFill>
                          <a:effectLst/>
                          <a:latin typeface="宋体" panose="02010600030101010101" pitchFamily="2" charset="-122"/>
                          <a:ea typeface="宋体" panose="02010600030101010101" pitchFamily="2" charset="-122"/>
                        </a:rPr>
                        <a:t>维修（护</a:t>
                      </a:r>
                      <a:r>
                        <a:rPr lang="en-US" altLang="zh-CN" sz="1050" b="1" i="0" u="none" strike="noStrike">
                          <a:solidFill>
                            <a:srgbClr val="000000"/>
                          </a:solidFill>
                          <a:effectLst/>
                          <a:latin typeface="宋体" panose="02010600030101010101" pitchFamily="2" charset="-122"/>
                          <a:ea typeface="宋体" panose="02010600030101010101" pitchFamily="2" charset="-122"/>
                        </a:rPr>
                        <a:t>)</a:t>
                      </a:r>
                      <a:r>
                        <a:rPr lang="zh-CN" altLang="en-US" sz="1050" b="1" i="0" u="none" strike="noStrike">
                          <a:solidFill>
                            <a:srgbClr val="000000"/>
                          </a:solidFill>
                          <a:effectLst/>
                          <a:latin typeface="宋体" panose="02010600030101010101" pitchFamily="2" charset="-122"/>
                          <a:ea typeface="宋体" panose="02010600030101010101" pitchFamily="2" charset="-122"/>
                        </a:rPr>
                        <a:t>费用</a:t>
                      </a:r>
                    </a:p>
                  </a:txBody>
                  <a:tcPr marL="7326" marR="7326" marT="73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1" i="0" u="none" strike="noStrike">
                          <a:solidFill>
                            <a:srgbClr val="000000"/>
                          </a:solidFill>
                          <a:effectLst/>
                          <a:latin typeface="宋体" panose="02010600030101010101" pitchFamily="2" charset="-122"/>
                          <a:ea typeface="宋体" panose="02010600030101010101" pitchFamily="2" charset="-122"/>
                        </a:rPr>
                        <a:t>　</a:t>
                      </a:r>
                    </a:p>
                  </a:txBody>
                  <a:tcPr marL="7326" marR="7326" marT="73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7127232"/>
                  </a:ext>
                </a:extLst>
              </a:tr>
              <a:tr h="291410">
                <a:tc vMerge="1">
                  <a:txBody>
                    <a:bodyPr/>
                    <a:lstStyle/>
                    <a:p>
                      <a:endParaRPr lang="zh-CN" altLang="en-US"/>
                    </a:p>
                  </a:txBody>
                  <a:tcPr/>
                </a:tc>
                <a:tc>
                  <a:txBody>
                    <a:bodyPr/>
                    <a:lstStyle/>
                    <a:p>
                      <a:pPr algn="l" fontAlgn="ctr"/>
                      <a:r>
                        <a:rPr lang="en-US" altLang="zh-CN" sz="1050" b="1" i="0" u="none" strike="noStrike" dirty="0">
                          <a:solidFill>
                            <a:srgbClr val="000000"/>
                          </a:solidFill>
                          <a:effectLst/>
                          <a:latin typeface="宋体" panose="02010600030101010101" pitchFamily="2" charset="-122"/>
                          <a:ea typeface="宋体" panose="02010600030101010101" pitchFamily="2" charset="-122"/>
                        </a:rPr>
                        <a:t>31003/</a:t>
                      </a:r>
                      <a:r>
                        <a:rPr lang="zh-CN" altLang="en-US" sz="1050" b="1" i="0" u="none" strike="noStrike" dirty="0">
                          <a:solidFill>
                            <a:srgbClr val="000000"/>
                          </a:solidFill>
                          <a:effectLst/>
                          <a:latin typeface="宋体" panose="02010600030101010101" pitchFamily="2" charset="-122"/>
                          <a:ea typeface="宋体" panose="02010600030101010101" pitchFamily="2" charset="-122"/>
                        </a:rPr>
                        <a:t>专用设备购置</a:t>
                      </a:r>
                    </a:p>
                  </a:txBody>
                  <a:tcPr marL="7326" marR="7326" marT="73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1" i="0" u="none" strike="noStrike">
                          <a:solidFill>
                            <a:srgbClr val="000000"/>
                          </a:solidFill>
                          <a:effectLst/>
                          <a:latin typeface="宋体" panose="02010600030101010101" pitchFamily="2" charset="-122"/>
                          <a:ea typeface="宋体" panose="02010600030101010101" pitchFamily="2" charset="-122"/>
                        </a:rPr>
                        <a:t>　</a:t>
                      </a:r>
                    </a:p>
                  </a:txBody>
                  <a:tcPr marL="7326" marR="7326" marT="73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7937364"/>
                  </a:ext>
                </a:extLst>
              </a:tr>
              <a:tr h="212456">
                <a:tc vMerge="1">
                  <a:txBody>
                    <a:bodyPr/>
                    <a:lstStyle/>
                    <a:p>
                      <a:endParaRPr lang="zh-CN" altLang="en-US"/>
                    </a:p>
                  </a:txBody>
                  <a:tcPr/>
                </a:tc>
                <a:tc>
                  <a:txBody>
                    <a:bodyPr/>
                    <a:lstStyle/>
                    <a:p>
                      <a:pPr algn="l" fontAlgn="ctr"/>
                      <a:r>
                        <a:rPr lang="en-US" altLang="zh-CN" sz="1050" b="1" i="0" u="none" strike="noStrike" dirty="0">
                          <a:solidFill>
                            <a:srgbClr val="000000"/>
                          </a:solidFill>
                          <a:effectLst/>
                          <a:latin typeface="宋体" panose="02010600030101010101" pitchFamily="2" charset="-122"/>
                          <a:ea typeface="宋体" panose="02010600030101010101" pitchFamily="2" charset="-122"/>
                        </a:rPr>
                        <a:t>3021801/</a:t>
                      </a:r>
                      <a:r>
                        <a:rPr lang="zh-CN" altLang="en-US" sz="1050" b="1" i="0" u="none" strike="noStrike" dirty="0">
                          <a:solidFill>
                            <a:srgbClr val="000000"/>
                          </a:solidFill>
                          <a:effectLst/>
                          <a:latin typeface="宋体" panose="02010600030101010101" pitchFamily="2" charset="-122"/>
                          <a:ea typeface="宋体" panose="02010600030101010101" pitchFamily="2" charset="-122"/>
                        </a:rPr>
                        <a:t>计算机网络系统耗材</a:t>
                      </a:r>
                    </a:p>
                  </a:txBody>
                  <a:tcPr marL="7326" marR="7326" marT="73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zh-CN" altLang="en-US" sz="1050" b="1" i="0" u="none" strike="noStrike" dirty="0">
                        <a:solidFill>
                          <a:srgbClr val="000000"/>
                        </a:solidFill>
                        <a:effectLst/>
                        <a:latin typeface="宋体" panose="02010600030101010101" pitchFamily="2" charset="-122"/>
                        <a:ea typeface="宋体" panose="02010600030101010101" pitchFamily="2" charset="-122"/>
                      </a:endParaRPr>
                    </a:p>
                  </a:txBody>
                  <a:tcPr marL="7326" marR="7326" marT="73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1071132"/>
                  </a:ext>
                </a:extLst>
              </a:tr>
              <a:tr h="212456">
                <a:tc vMerge="1">
                  <a:txBody>
                    <a:bodyPr/>
                    <a:lstStyle/>
                    <a:p>
                      <a:endParaRPr lang="zh-CN" altLang="en-US"/>
                    </a:p>
                  </a:txBody>
                  <a:tcPr/>
                </a:tc>
                <a:tc>
                  <a:txBody>
                    <a:bodyPr/>
                    <a:lstStyle/>
                    <a:p>
                      <a:pPr algn="l" fontAlgn="ctr"/>
                      <a:r>
                        <a:rPr lang="en-US" altLang="zh-CN" sz="1050" b="1" i="0" u="none" strike="noStrike" dirty="0">
                          <a:solidFill>
                            <a:srgbClr val="000000"/>
                          </a:solidFill>
                          <a:effectLst/>
                          <a:latin typeface="宋体" panose="02010600030101010101" pitchFamily="2" charset="-122"/>
                          <a:ea typeface="宋体" panose="02010600030101010101" pitchFamily="2" charset="-122"/>
                        </a:rPr>
                        <a:t>30214/</a:t>
                      </a:r>
                      <a:r>
                        <a:rPr lang="zh-CN" altLang="en-US" sz="1050" b="1" i="0" u="none" strike="noStrike" dirty="0">
                          <a:solidFill>
                            <a:srgbClr val="000000"/>
                          </a:solidFill>
                          <a:effectLst/>
                          <a:latin typeface="宋体" panose="02010600030101010101" pitchFamily="2" charset="-122"/>
                          <a:ea typeface="宋体" panose="02010600030101010101" pitchFamily="2" charset="-122"/>
                        </a:rPr>
                        <a:t>租赁费</a:t>
                      </a:r>
                    </a:p>
                  </a:txBody>
                  <a:tcPr marL="7326" marR="7326" marT="73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1" i="0" u="none" strike="noStrike" dirty="0">
                          <a:solidFill>
                            <a:srgbClr val="000000"/>
                          </a:solidFill>
                          <a:effectLst/>
                          <a:latin typeface="宋体" panose="02010600030101010101" pitchFamily="2" charset="-122"/>
                          <a:ea typeface="宋体" panose="02010600030101010101" pitchFamily="2" charset="-122"/>
                        </a:rPr>
                        <a:t>　</a:t>
                      </a:r>
                    </a:p>
                  </a:txBody>
                  <a:tcPr marL="7326" marR="7326" marT="73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7279281"/>
                  </a:ext>
                </a:extLst>
              </a:tr>
            </a:tbl>
          </a:graphicData>
        </a:graphic>
      </p:graphicFrame>
    </p:spTree>
    <p:extLst>
      <p:ext uri="{BB962C8B-B14F-4D97-AF65-F5344CB8AC3E}">
        <p14:creationId xmlns:p14="http://schemas.microsoft.com/office/powerpoint/2010/main" val="1921116408"/>
      </p:ext>
    </p:extLst>
  </p:cSld>
  <p:clrMapOvr>
    <a:masterClrMapping/>
  </p:clrMapOvr>
  <p:transition spd="med" advTm="0">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 形 3"/>
          <p:cNvSpPr/>
          <p:nvPr/>
        </p:nvSpPr>
        <p:spPr>
          <a:xfrm rot="13498344">
            <a:off x="400050" y="317500"/>
            <a:ext cx="144463" cy="144463"/>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5" name="L 形 4"/>
          <p:cNvSpPr/>
          <p:nvPr/>
        </p:nvSpPr>
        <p:spPr>
          <a:xfrm rot="13498344">
            <a:off x="534988" y="317500"/>
            <a:ext cx="144462" cy="144463"/>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6" name="L 形 5"/>
          <p:cNvSpPr/>
          <p:nvPr/>
        </p:nvSpPr>
        <p:spPr>
          <a:xfrm rot="13498344">
            <a:off x="265113" y="317500"/>
            <a:ext cx="144462" cy="144463"/>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cxnSp>
        <p:nvCxnSpPr>
          <p:cNvPr id="13" name="直接连接符 12"/>
          <p:cNvCxnSpPr/>
          <p:nvPr/>
        </p:nvCxnSpPr>
        <p:spPr>
          <a:xfrm>
            <a:off x="762000" y="630238"/>
            <a:ext cx="7840663" cy="0"/>
          </a:xfrm>
          <a:prstGeom prst="line">
            <a:avLst/>
          </a:prstGeom>
        </p:spPr>
        <p:style>
          <a:lnRef idx="1">
            <a:schemeClr val="dk1"/>
          </a:lnRef>
          <a:fillRef idx="0">
            <a:schemeClr val="dk1"/>
          </a:fillRef>
          <a:effectRef idx="0">
            <a:schemeClr val="dk1"/>
          </a:effectRef>
          <a:fontRef idx="minor">
            <a:schemeClr val="tx1"/>
          </a:fontRef>
        </p:style>
      </p:cxnSp>
      <p:grpSp>
        <p:nvGrpSpPr>
          <p:cNvPr id="20486" name="组合 13"/>
          <p:cNvGrpSpPr>
            <a:grpSpLocks/>
          </p:cNvGrpSpPr>
          <p:nvPr/>
        </p:nvGrpSpPr>
        <p:grpSpPr bwMode="auto">
          <a:xfrm>
            <a:off x="3059108" y="700087"/>
            <a:ext cx="1136649" cy="1136650"/>
            <a:chOff x="4535487" y="2578099"/>
            <a:chExt cx="1514475" cy="1516063"/>
          </a:xfrm>
        </p:grpSpPr>
        <p:sp>
          <p:nvSpPr>
            <p:cNvPr id="20487" name="任意多边形 15"/>
            <p:cNvSpPr>
              <a:spLocks noChangeArrowheads="1"/>
            </p:cNvSpPr>
            <p:nvPr/>
          </p:nvSpPr>
          <p:spPr bwMode="auto">
            <a:xfrm rot="16200000" flipH="1">
              <a:off x="4534693" y="2578893"/>
              <a:ext cx="1514475" cy="1512887"/>
            </a:xfrm>
            <a:custGeom>
              <a:avLst/>
              <a:gdLst/>
              <a:ahLst/>
              <a:cxnLst>
                <a:cxn ang="0">
                  <a:pos x="0" y="0"/>
                </a:cxn>
                <a:cxn ang="0">
                  <a:pos x="1407500" y="0"/>
                </a:cxn>
                <a:cxn ang="0">
                  <a:pos x="1845129" y="437629"/>
                </a:cxn>
                <a:cxn ang="0">
                  <a:pos x="1845129" y="439911"/>
                </a:cxn>
                <a:cxn ang="0">
                  <a:pos x="439910" y="439911"/>
                </a:cxn>
                <a:cxn ang="0">
                  <a:pos x="439910" y="1845129"/>
                </a:cxn>
                <a:cxn ang="0">
                  <a:pos x="437629" y="1845129"/>
                </a:cxn>
                <a:cxn ang="0">
                  <a:pos x="0" y="1407500"/>
                </a:cxn>
              </a:cxnLst>
              <a:rect l="0" t="0" r="r" b="b"/>
              <a:pathLst>
                <a:path w="1845129" h="1845129">
                  <a:moveTo>
                    <a:pt x="0" y="0"/>
                  </a:moveTo>
                  <a:lnTo>
                    <a:pt x="1407500" y="0"/>
                  </a:lnTo>
                  <a:lnTo>
                    <a:pt x="1845129" y="437629"/>
                  </a:lnTo>
                  <a:lnTo>
                    <a:pt x="1845129" y="439911"/>
                  </a:lnTo>
                  <a:lnTo>
                    <a:pt x="439910" y="439911"/>
                  </a:lnTo>
                  <a:lnTo>
                    <a:pt x="439910" y="1845129"/>
                  </a:lnTo>
                  <a:lnTo>
                    <a:pt x="437629" y="1845129"/>
                  </a:lnTo>
                  <a:lnTo>
                    <a:pt x="0" y="1407500"/>
                  </a:lnTo>
                  <a:close/>
                </a:path>
              </a:pathLst>
            </a:custGeom>
            <a:solidFill>
              <a:schemeClr val="tx2"/>
            </a:solidFill>
            <a:ln w="9525">
              <a:noFill/>
              <a:round/>
              <a:headEnd/>
              <a:tailEnd/>
            </a:ln>
          </p:spPr>
          <p:txBody>
            <a:bodyPr anchor="ctr"/>
            <a:lstStyle/>
            <a:p>
              <a:endParaRPr lang="zh-CN" altLang="en-US" dirty="0"/>
            </a:p>
          </p:txBody>
        </p:sp>
        <p:sp>
          <p:nvSpPr>
            <p:cNvPr id="20488" name="矩形 16"/>
            <p:cNvSpPr>
              <a:spLocks noChangeArrowheads="1"/>
            </p:cNvSpPr>
            <p:nvPr/>
          </p:nvSpPr>
          <p:spPr bwMode="auto">
            <a:xfrm rot="16200000" flipH="1">
              <a:off x="4895849" y="2940049"/>
              <a:ext cx="1154113" cy="1154113"/>
            </a:xfrm>
            <a:prstGeom prst="rect">
              <a:avLst/>
            </a:prstGeom>
            <a:solidFill>
              <a:srgbClr val="FFFFFF"/>
            </a:solidFill>
            <a:ln w="12700">
              <a:solidFill>
                <a:schemeClr val="tx2"/>
              </a:solidFill>
              <a:bevel/>
              <a:headEnd/>
              <a:tailEnd/>
            </a:ln>
          </p:spPr>
          <p:txBody>
            <a:bodyPr vert="eaVert" anchor="ctr"/>
            <a:lstStyle/>
            <a:p>
              <a:pPr algn="ctr"/>
              <a:endParaRPr lang="zh-CN" altLang="zh-CN">
                <a:solidFill>
                  <a:srgbClr val="FFFFFF"/>
                </a:solidFill>
                <a:latin typeface="宋体" pitchFamily="2" charset="-122"/>
                <a:sym typeface="宋体" pitchFamily="2" charset="-122"/>
              </a:endParaRPr>
            </a:p>
          </p:txBody>
        </p:sp>
        <p:sp>
          <p:nvSpPr>
            <p:cNvPr id="20489" name="文本框 13"/>
            <p:cNvSpPr txBox="1">
              <a:spLocks noChangeArrowheads="1"/>
            </p:cNvSpPr>
            <p:nvPr/>
          </p:nvSpPr>
          <p:spPr bwMode="auto">
            <a:xfrm>
              <a:off x="5025553" y="3057797"/>
              <a:ext cx="929520" cy="944178"/>
            </a:xfrm>
            <a:prstGeom prst="rect">
              <a:avLst/>
            </a:prstGeom>
            <a:noFill/>
            <a:ln w="9525">
              <a:noFill/>
              <a:miter lim="800000"/>
              <a:headEnd/>
              <a:tailEnd/>
            </a:ln>
          </p:spPr>
          <p:txBody>
            <a:bodyPr wrap="none">
              <a:spAutoFit/>
            </a:bodyPr>
            <a:lstStyle/>
            <a:p>
              <a:r>
                <a:rPr lang="zh-CN" altLang="en-US" sz="2000" b="1" dirty="0">
                  <a:solidFill>
                    <a:schemeClr val="tx2"/>
                  </a:solidFill>
                  <a:latin typeface="微软雅黑" pitchFamily="34" charset="-122"/>
                  <a:ea typeface="微软雅黑" pitchFamily="34" charset="-122"/>
                </a:rPr>
                <a:t>科委</a:t>
              </a:r>
              <a:endParaRPr lang="en-US" altLang="zh-CN" sz="2000" b="1" dirty="0">
                <a:solidFill>
                  <a:schemeClr val="tx2"/>
                </a:solidFill>
                <a:latin typeface="微软雅黑" pitchFamily="34" charset="-122"/>
                <a:ea typeface="微软雅黑" pitchFamily="34" charset="-122"/>
              </a:endParaRPr>
            </a:p>
            <a:p>
              <a:r>
                <a:rPr lang="zh-CN" altLang="en-US" sz="2000" b="1" dirty="0">
                  <a:solidFill>
                    <a:schemeClr val="tx2"/>
                  </a:solidFill>
                  <a:latin typeface="微软雅黑" pitchFamily="34" charset="-122"/>
                  <a:ea typeface="微软雅黑" pitchFamily="34" charset="-122"/>
                </a:rPr>
                <a:t>项目</a:t>
              </a:r>
            </a:p>
          </p:txBody>
        </p:sp>
      </p:grpSp>
      <p:grpSp>
        <p:nvGrpSpPr>
          <p:cNvPr id="20490" name="组合 19"/>
          <p:cNvGrpSpPr>
            <a:grpSpLocks/>
          </p:cNvGrpSpPr>
          <p:nvPr/>
        </p:nvGrpSpPr>
        <p:grpSpPr bwMode="auto">
          <a:xfrm>
            <a:off x="4262438" y="715963"/>
            <a:ext cx="1144587" cy="1135062"/>
            <a:chOff x="6138251" y="2599440"/>
            <a:chExt cx="1527787" cy="1514475"/>
          </a:xfrm>
        </p:grpSpPr>
        <p:sp>
          <p:nvSpPr>
            <p:cNvPr id="20491" name="任意多边形 7"/>
            <p:cNvSpPr>
              <a:spLocks noChangeArrowheads="1"/>
            </p:cNvSpPr>
            <p:nvPr/>
          </p:nvSpPr>
          <p:spPr bwMode="auto">
            <a:xfrm rot="5400000">
              <a:off x="6152355" y="2600233"/>
              <a:ext cx="1514475" cy="1512888"/>
            </a:xfrm>
            <a:custGeom>
              <a:avLst/>
              <a:gdLst/>
              <a:ahLst/>
              <a:cxnLst>
                <a:cxn ang="0">
                  <a:pos x="0" y="0"/>
                </a:cxn>
                <a:cxn ang="0">
                  <a:pos x="1407500" y="0"/>
                </a:cxn>
                <a:cxn ang="0">
                  <a:pos x="1845129" y="437629"/>
                </a:cxn>
                <a:cxn ang="0">
                  <a:pos x="1845129" y="439911"/>
                </a:cxn>
                <a:cxn ang="0">
                  <a:pos x="439910" y="439911"/>
                </a:cxn>
                <a:cxn ang="0">
                  <a:pos x="439910" y="1845129"/>
                </a:cxn>
                <a:cxn ang="0">
                  <a:pos x="437629" y="1845129"/>
                </a:cxn>
                <a:cxn ang="0">
                  <a:pos x="0" y="1407500"/>
                </a:cxn>
              </a:cxnLst>
              <a:rect l="0" t="0" r="r" b="b"/>
              <a:pathLst>
                <a:path w="1845129" h="1845129">
                  <a:moveTo>
                    <a:pt x="0" y="0"/>
                  </a:moveTo>
                  <a:lnTo>
                    <a:pt x="1407500" y="0"/>
                  </a:lnTo>
                  <a:lnTo>
                    <a:pt x="1845129" y="437629"/>
                  </a:lnTo>
                  <a:lnTo>
                    <a:pt x="1845129" y="439911"/>
                  </a:lnTo>
                  <a:lnTo>
                    <a:pt x="439910" y="439911"/>
                  </a:lnTo>
                  <a:lnTo>
                    <a:pt x="439910" y="1845129"/>
                  </a:lnTo>
                  <a:lnTo>
                    <a:pt x="437629" y="1845129"/>
                  </a:lnTo>
                  <a:lnTo>
                    <a:pt x="0" y="1407500"/>
                  </a:lnTo>
                  <a:close/>
                </a:path>
              </a:pathLst>
            </a:custGeom>
            <a:solidFill>
              <a:schemeClr val="tx2"/>
            </a:solidFill>
            <a:ln w="9525">
              <a:solidFill>
                <a:schemeClr val="tx2"/>
              </a:solidFill>
              <a:round/>
              <a:headEnd/>
              <a:tailEnd/>
            </a:ln>
          </p:spPr>
          <p:txBody>
            <a:bodyPr anchor="ctr"/>
            <a:lstStyle/>
            <a:p>
              <a:endParaRPr lang="zh-CN" altLang="en-US"/>
            </a:p>
          </p:txBody>
        </p:sp>
        <p:sp>
          <p:nvSpPr>
            <p:cNvPr id="20492" name="矩形 8"/>
            <p:cNvSpPr>
              <a:spLocks noChangeArrowheads="1"/>
            </p:cNvSpPr>
            <p:nvPr/>
          </p:nvSpPr>
          <p:spPr bwMode="auto">
            <a:xfrm rot="5400000">
              <a:off x="6139044" y="2947051"/>
              <a:ext cx="1154114" cy="1155701"/>
            </a:xfrm>
            <a:prstGeom prst="rect">
              <a:avLst/>
            </a:prstGeom>
            <a:solidFill>
              <a:srgbClr val="FFFFFF"/>
            </a:solidFill>
            <a:ln w="12700">
              <a:solidFill>
                <a:schemeClr val="tx2"/>
              </a:solidFill>
              <a:bevel/>
              <a:headEnd/>
              <a:tailEnd/>
            </a:ln>
          </p:spPr>
          <p:txBody>
            <a:bodyPr rot="10800000" vert="eaVert" anchor="ctr"/>
            <a:lstStyle/>
            <a:p>
              <a:pPr algn="ctr"/>
              <a:endParaRPr lang="zh-CN" altLang="zh-CN">
                <a:solidFill>
                  <a:srgbClr val="FFFFFF"/>
                </a:solidFill>
                <a:latin typeface="宋体" pitchFamily="2" charset="-122"/>
                <a:sym typeface="宋体" pitchFamily="2" charset="-122"/>
              </a:endParaRPr>
            </a:p>
          </p:txBody>
        </p:sp>
      </p:grpSp>
      <p:sp>
        <p:nvSpPr>
          <p:cNvPr id="20493" name="文本框 13"/>
          <p:cNvSpPr txBox="1">
            <a:spLocks noChangeArrowheads="1"/>
          </p:cNvSpPr>
          <p:nvPr/>
        </p:nvSpPr>
        <p:spPr bwMode="auto">
          <a:xfrm>
            <a:off x="4304491" y="1044567"/>
            <a:ext cx="697627" cy="707886"/>
          </a:xfrm>
          <a:prstGeom prst="rect">
            <a:avLst/>
          </a:prstGeom>
          <a:noFill/>
          <a:ln w="9525">
            <a:noFill/>
            <a:miter lim="800000"/>
            <a:headEnd/>
            <a:tailEnd/>
          </a:ln>
        </p:spPr>
        <p:txBody>
          <a:bodyPr wrap="none">
            <a:spAutoFit/>
          </a:bodyPr>
          <a:lstStyle/>
          <a:p>
            <a:r>
              <a:rPr lang="zh-CN" altLang="en-US" sz="2000" b="1" dirty="0">
                <a:solidFill>
                  <a:schemeClr val="tx2"/>
                </a:solidFill>
                <a:latin typeface="微软雅黑" pitchFamily="34" charset="-122"/>
                <a:ea typeface="微软雅黑" pitchFamily="34" charset="-122"/>
              </a:rPr>
              <a:t>农委</a:t>
            </a:r>
            <a:endParaRPr lang="en-US" altLang="zh-CN" sz="2000" b="1" dirty="0">
              <a:solidFill>
                <a:schemeClr val="tx2"/>
              </a:solidFill>
              <a:latin typeface="微软雅黑" pitchFamily="34" charset="-122"/>
              <a:ea typeface="微软雅黑" pitchFamily="34" charset="-122"/>
            </a:endParaRPr>
          </a:p>
          <a:p>
            <a:r>
              <a:rPr lang="zh-CN" altLang="en-US" sz="2000" b="1" dirty="0">
                <a:solidFill>
                  <a:schemeClr val="tx2"/>
                </a:solidFill>
                <a:latin typeface="微软雅黑" pitchFamily="34" charset="-122"/>
                <a:ea typeface="微软雅黑" pitchFamily="34" charset="-122"/>
              </a:rPr>
              <a:t>项目</a:t>
            </a:r>
          </a:p>
        </p:txBody>
      </p:sp>
      <p:sp>
        <p:nvSpPr>
          <p:cNvPr id="20496" name="矩形 10"/>
          <p:cNvSpPr>
            <a:spLocks noChangeArrowheads="1"/>
          </p:cNvSpPr>
          <p:nvPr/>
        </p:nvSpPr>
        <p:spPr bwMode="auto">
          <a:xfrm>
            <a:off x="418009" y="1923827"/>
            <a:ext cx="4013200" cy="2473434"/>
          </a:xfrm>
          <a:prstGeom prst="rect">
            <a:avLst/>
          </a:prstGeom>
          <a:noFill/>
          <a:ln w="9525">
            <a:noFill/>
            <a:miter lim="800000"/>
            <a:headEnd/>
            <a:tailEnd/>
          </a:ln>
        </p:spPr>
        <p:txBody>
          <a:bodyPr>
            <a:spAutoFit/>
          </a:bodyPr>
          <a:lstStyle/>
          <a:p>
            <a:pPr indent="409575" algn="just" fontAlgn="base">
              <a:lnSpc>
                <a:spcPts val="2700"/>
              </a:lnSpc>
            </a:pPr>
            <a:r>
              <a:rPr lang="zh-CN" altLang="zh-CN" sz="1500" dirty="0">
                <a:latin typeface="Calibri" pitchFamily="34" charset="0"/>
              </a:rPr>
              <a:t>设备费：是指在项目实施过程中购置或试制专用仪器设备，对现有仪器设备进行升级改造，以及租赁外单位仪器设备而发生的费用。</a:t>
            </a:r>
            <a:r>
              <a:rPr lang="zh-CN" altLang="zh-CN" sz="1500" dirty="0">
                <a:solidFill>
                  <a:srgbClr val="FF0000"/>
                </a:solidFill>
                <a:latin typeface="Calibri" pitchFamily="34" charset="0"/>
              </a:rPr>
              <a:t>计算类仪器设备和软件工具</a:t>
            </a:r>
            <a:r>
              <a:rPr lang="zh-CN" altLang="zh-CN" sz="1500" dirty="0">
                <a:latin typeface="Calibri" pitchFamily="34" charset="0"/>
              </a:rPr>
              <a:t>可在设备费科目列支。应当严格控制设备购置，鼓励开放共享、自主研制、租赁专用仪器设备以及对现有仪器设备进行升级改造，避免重复购置。</a:t>
            </a:r>
          </a:p>
        </p:txBody>
      </p:sp>
      <p:sp>
        <p:nvSpPr>
          <p:cNvPr id="20497" name="矩形 11"/>
          <p:cNvSpPr>
            <a:spLocks noChangeArrowheads="1"/>
          </p:cNvSpPr>
          <p:nvPr/>
        </p:nvSpPr>
        <p:spPr bwMode="auto">
          <a:xfrm>
            <a:off x="4653305" y="1995686"/>
            <a:ext cx="4267185" cy="3323987"/>
          </a:xfrm>
          <a:prstGeom prst="rect">
            <a:avLst/>
          </a:prstGeom>
          <a:noFill/>
          <a:ln w="9525">
            <a:noFill/>
            <a:miter lim="800000"/>
            <a:headEnd/>
            <a:tailEnd/>
          </a:ln>
        </p:spPr>
        <p:txBody>
          <a:bodyPr wrap="square">
            <a:spAutoFit/>
          </a:bodyPr>
          <a:lstStyle/>
          <a:p>
            <a:r>
              <a:rPr lang="zh-CN" altLang="en-US" sz="1500" dirty="0">
                <a:latin typeface="Calibri" pitchFamily="34" charset="0"/>
              </a:rPr>
              <a:t>      业务费：</a:t>
            </a:r>
            <a:r>
              <a:rPr lang="zh-CN" altLang="zh-CN" sz="1500" dirty="0">
                <a:latin typeface="Calibri" pitchFamily="34" charset="0"/>
              </a:rPr>
              <a:t>是指在项目实施过程中消耗的各种材料、辅助材料等低值易耗品的采购、运输、装卸、整理等费用，发生的测试化验加工、燃料动力、出版</a:t>
            </a:r>
            <a:r>
              <a:rPr lang="en-US" altLang="zh-CN" sz="1500" dirty="0">
                <a:latin typeface="Calibri" pitchFamily="34" charset="0"/>
              </a:rPr>
              <a:t>/</a:t>
            </a:r>
            <a:r>
              <a:rPr lang="zh-CN" altLang="zh-CN" sz="1500" dirty="0">
                <a:latin typeface="Calibri" pitchFamily="34" charset="0"/>
              </a:rPr>
              <a:t>文献</a:t>
            </a:r>
            <a:r>
              <a:rPr lang="en-US" altLang="zh-CN" sz="1500" dirty="0">
                <a:latin typeface="Calibri" pitchFamily="34" charset="0"/>
              </a:rPr>
              <a:t>/</a:t>
            </a:r>
            <a:r>
              <a:rPr lang="zh-CN" altLang="zh-CN" sz="1500" dirty="0">
                <a:latin typeface="Calibri" pitchFamily="34" charset="0"/>
              </a:rPr>
              <a:t>信息传播</a:t>
            </a:r>
            <a:r>
              <a:rPr lang="en-US" altLang="zh-CN" sz="1500" dirty="0">
                <a:latin typeface="Calibri" pitchFamily="34" charset="0"/>
              </a:rPr>
              <a:t>/</a:t>
            </a:r>
            <a:r>
              <a:rPr lang="zh-CN" altLang="zh-CN" sz="1500" dirty="0">
                <a:latin typeface="Calibri" pitchFamily="34" charset="0"/>
              </a:rPr>
              <a:t>知识产权事务、会议</a:t>
            </a:r>
            <a:r>
              <a:rPr lang="en-US" altLang="zh-CN" sz="1500" dirty="0">
                <a:latin typeface="Calibri" pitchFamily="34" charset="0"/>
              </a:rPr>
              <a:t>/</a:t>
            </a:r>
            <a:r>
              <a:rPr lang="zh-CN" altLang="zh-CN" sz="1500" dirty="0">
                <a:latin typeface="Calibri" pitchFamily="34" charset="0"/>
              </a:rPr>
              <a:t>差旅</a:t>
            </a:r>
            <a:r>
              <a:rPr lang="en-US" altLang="zh-CN" sz="1500" dirty="0">
                <a:latin typeface="Calibri" pitchFamily="34" charset="0"/>
              </a:rPr>
              <a:t>/</a:t>
            </a:r>
            <a:r>
              <a:rPr lang="zh-CN" altLang="zh-CN" sz="1500" dirty="0">
                <a:latin typeface="Calibri" pitchFamily="34" charset="0"/>
              </a:rPr>
              <a:t>国际合作交流等费用，以及其他相关支出。</a:t>
            </a:r>
            <a:endParaRPr lang="en-US" altLang="zh-CN" sz="1500" dirty="0">
              <a:latin typeface="Calibri" pitchFamily="34" charset="0"/>
            </a:endParaRPr>
          </a:p>
          <a:p>
            <a:endParaRPr lang="en-US" altLang="zh-CN" sz="1500" dirty="0">
              <a:latin typeface="Calibri" pitchFamily="34" charset="0"/>
            </a:endParaRPr>
          </a:p>
          <a:p>
            <a:r>
              <a:rPr lang="en-US" altLang="zh-CN" sz="1500" dirty="0">
                <a:latin typeface="Calibri" pitchFamily="34" charset="0"/>
              </a:rPr>
              <a:t>       </a:t>
            </a:r>
            <a:r>
              <a:rPr lang="zh-CN" altLang="zh-CN" sz="1500" dirty="0">
                <a:latin typeface="Calibri" pitchFamily="34" charset="0"/>
              </a:rPr>
              <a:t>劳务费：是指在项目实施过程中支付给参与项目的研究生、博士后、访问学者和项目聘用的研究人员、科研辅助人员等的劳务性费用，以及支付给临时聘请的咨询专家的费用等。</a:t>
            </a:r>
          </a:p>
          <a:p>
            <a:endParaRPr lang="en-US" altLang="zh-CN" sz="1500" dirty="0">
              <a:latin typeface="Calibri" pitchFamily="34" charset="0"/>
            </a:endParaRPr>
          </a:p>
          <a:p>
            <a:endParaRPr lang="en-US" altLang="zh-CN" sz="1500" dirty="0">
              <a:latin typeface="Calibri" pitchFamily="34" charset="0"/>
            </a:endParaRPr>
          </a:p>
          <a:p>
            <a:endParaRPr lang="en-US" altLang="zh-CN" sz="1500" dirty="0">
              <a:latin typeface="Calibri" pitchFamily="34" charset="0"/>
            </a:endParaRPr>
          </a:p>
          <a:p>
            <a:endParaRPr lang="zh-CN" altLang="zh-CN" sz="1500" dirty="0">
              <a:latin typeface="Calibri" pitchFamily="34" charset="0"/>
            </a:endParaRPr>
          </a:p>
        </p:txBody>
      </p:sp>
      <p:sp>
        <p:nvSpPr>
          <p:cNvPr id="9" name="Shape 1794">
            <a:extLst>
              <a:ext uri="{FF2B5EF4-FFF2-40B4-BE49-F238E27FC236}">
                <a16:creationId xmlns:a16="http://schemas.microsoft.com/office/drawing/2014/main" id="{1CC52AC5-0816-0101-629E-2135E9C0B338}"/>
              </a:ext>
            </a:extLst>
          </p:cNvPr>
          <p:cNvSpPr>
            <a:spLocks noChangeArrowheads="1"/>
          </p:cNvSpPr>
          <p:nvPr/>
        </p:nvSpPr>
        <p:spPr bwMode="auto">
          <a:xfrm>
            <a:off x="1044067" y="147173"/>
            <a:ext cx="2285505" cy="442913"/>
          </a:xfrm>
          <a:prstGeom prst="roundRect">
            <a:avLst>
              <a:gd name="adj" fmla="val 50000"/>
            </a:avLst>
          </a:prstGeom>
          <a:solidFill>
            <a:schemeClr val="accent1"/>
          </a:solidFill>
          <a:ln w="12700">
            <a:noFill/>
            <a:round/>
            <a:headEnd/>
            <a:tailEnd/>
          </a:ln>
        </p:spPr>
        <p:txBody>
          <a:bodyPr lIns="14288" tIns="14288" rIns="14288" bIns="14288" anchor="ct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r>
              <a:rPr kumimoji="0" lang="zh-CN" altLang="en-US" b="1" i="0" u="none" strike="noStrike" kern="1200" cap="none" spc="0" normalizeH="0" baseline="0" noProof="0" dirty="0">
                <a:ln>
                  <a:noFill/>
                </a:ln>
                <a:solidFill>
                  <a:srgbClr val="FDFDFD"/>
                </a:solidFill>
                <a:effectLst/>
                <a:uLnTx/>
                <a:uFillTx/>
                <a:latin typeface="Calibri" pitchFamily="34" charset="0"/>
                <a:ea typeface="宋体" pitchFamily="2" charset="-122"/>
                <a:cs typeface="+mn-cs"/>
              </a:rPr>
              <a:t>       财政科研经费</a:t>
            </a:r>
          </a:p>
        </p:txBody>
      </p:sp>
      <p:sp>
        <p:nvSpPr>
          <p:cNvPr id="7" name="文本框 6">
            <a:extLst>
              <a:ext uri="{FF2B5EF4-FFF2-40B4-BE49-F238E27FC236}">
                <a16:creationId xmlns:a16="http://schemas.microsoft.com/office/drawing/2014/main" id="{2AEB20DF-D677-7E28-4FA1-C619745225AE}"/>
              </a:ext>
            </a:extLst>
          </p:cNvPr>
          <p:cNvSpPr txBox="1"/>
          <p:nvPr/>
        </p:nvSpPr>
        <p:spPr>
          <a:xfrm>
            <a:off x="337343" y="4383966"/>
            <a:ext cx="8583147" cy="788806"/>
          </a:xfrm>
          <a:prstGeom prst="rect">
            <a:avLst/>
          </a:prstGeom>
          <a:noFill/>
          <a:ln w="9525">
            <a:solidFill>
              <a:schemeClr val="tx1"/>
            </a:solidFill>
          </a:ln>
        </p:spPr>
        <p:txBody>
          <a:bodyPr wrap="square">
            <a:spAutoFit/>
          </a:bodyPr>
          <a:lstStyle/>
          <a:p>
            <a:pPr indent="401320" algn="just">
              <a:lnSpc>
                <a:spcPct val="150000"/>
              </a:lnSpc>
            </a:pPr>
            <a:r>
              <a:rPr lang="zh-CN" altLang="en-US" sz="1500" dirty="0">
                <a:latin typeface="Calibri" pitchFamily="34" charset="0"/>
              </a:rPr>
              <a:t>财政科研项目（科委项目等）现行预算模板仍沿用以前模板，若无特殊规定，新模板建议采用</a:t>
            </a:r>
            <a:r>
              <a:rPr lang="zh-CN" altLang="en-US" sz="1600" kern="100" spc="-10" dirty="0">
                <a:solidFill>
                  <a:srgbClr val="FF0000"/>
                </a:solidFill>
                <a:latin typeface="Calibri" panose="020F0502020204030204" pitchFamily="34" charset="0"/>
                <a:ea typeface="仿宋_GB2312" panose="02010609030101010101" pitchFamily="49" charset="-122"/>
              </a:rPr>
              <a:t>理工类纵向科研预算模板。</a:t>
            </a:r>
            <a:endParaRPr lang="zh-CN" altLang="en-US" kern="100" spc="-10" dirty="0">
              <a:solidFill>
                <a:srgbClr val="00B0F0"/>
              </a:solidFill>
              <a:latin typeface="Calibri" panose="020F0502020204030204" pitchFamily="34" charset="0"/>
              <a:ea typeface="仿宋_GB2312" panose="02010609030101010101" pitchFamily="49" charset="-122"/>
            </a:endParaRPr>
          </a:p>
        </p:txBody>
      </p:sp>
    </p:spTree>
  </p:cSld>
  <p:clrMapOvr>
    <a:masterClrMapping/>
  </p:clrMapOvr>
  <p:transition spd="med" advTm="0">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9050" y="7938"/>
            <a:ext cx="9144000" cy="317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75778" name="Rectangle 3"/>
          <p:cNvSpPr txBox="1">
            <a:spLocks noChangeArrowheads="1"/>
          </p:cNvSpPr>
          <p:nvPr/>
        </p:nvSpPr>
        <p:spPr bwMode="auto">
          <a:xfrm>
            <a:off x="2022475" y="1852613"/>
            <a:ext cx="5141913" cy="503237"/>
          </a:xfrm>
          <a:prstGeom prst="rect">
            <a:avLst/>
          </a:prstGeom>
          <a:noFill/>
          <a:ln w="9525">
            <a:noFill/>
            <a:miter lim="800000"/>
            <a:headEnd/>
            <a:tailEnd/>
          </a:ln>
        </p:spPr>
        <p:txBody>
          <a:bodyPr anchor="ctr"/>
          <a:lstStyle/>
          <a:p>
            <a:pPr algn="ctr"/>
            <a:r>
              <a:rPr lang="zh-CN" altLang="en-US" sz="4400" b="1">
                <a:solidFill>
                  <a:schemeClr val="bg1"/>
                </a:solidFill>
                <a:latin typeface="微软雅黑" pitchFamily="34" charset="-122"/>
                <a:ea typeface="微软雅黑" pitchFamily="34" charset="-122"/>
              </a:rPr>
              <a:t>谢       谢</a:t>
            </a:r>
          </a:p>
        </p:txBody>
      </p:sp>
      <p:grpSp>
        <p:nvGrpSpPr>
          <p:cNvPr id="75779" name="组合 48"/>
          <p:cNvGrpSpPr>
            <a:grpSpLocks/>
          </p:cNvGrpSpPr>
          <p:nvPr/>
        </p:nvGrpSpPr>
        <p:grpSpPr bwMode="auto">
          <a:xfrm>
            <a:off x="8632825" y="4621213"/>
            <a:ext cx="431800" cy="431800"/>
            <a:chOff x="6084168" y="1274820"/>
            <a:chExt cx="432048" cy="432834"/>
          </a:xfrm>
        </p:grpSpPr>
        <p:sp>
          <p:nvSpPr>
            <p:cNvPr id="75780" name="椭圆 22"/>
            <p:cNvSpPr>
              <a:spLocks noChangeArrowheads="1"/>
            </p:cNvSpPr>
            <p:nvPr/>
          </p:nvSpPr>
          <p:spPr bwMode="auto">
            <a:xfrm>
              <a:off x="6084168" y="1274820"/>
              <a:ext cx="432048" cy="432834"/>
            </a:xfrm>
            <a:prstGeom prst="ellipse">
              <a:avLst/>
            </a:prstGeom>
            <a:solidFill>
              <a:srgbClr val="92D050"/>
            </a:solidFill>
            <a:ln w="9525">
              <a:noFill/>
              <a:round/>
              <a:headEnd/>
              <a:tailEnd/>
            </a:ln>
          </p:spPr>
          <p:txBody>
            <a:bodyPr anchor="ctr"/>
            <a:lstStyle/>
            <a:p>
              <a:pPr algn="ctr"/>
              <a:endParaRPr lang="zh-CN" altLang="en-US">
                <a:solidFill>
                  <a:srgbClr val="FFFFFF"/>
                </a:solidFill>
                <a:latin typeface="Calibri" pitchFamily="34" charset="0"/>
              </a:endParaRPr>
            </a:p>
          </p:txBody>
        </p:sp>
        <p:sp>
          <p:nvSpPr>
            <p:cNvPr id="75781" name="Freeform 59"/>
            <p:cNvSpPr>
              <a:spLocks noChangeArrowheads="1"/>
            </p:cNvSpPr>
            <p:nvPr/>
          </p:nvSpPr>
          <p:spPr bwMode="auto">
            <a:xfrm>
              <a:off x="6180302" y="1365898"/>
              <a:ext cx="239780" cy="250679"/>
            </a:xfrm>
            <a:custGeom>
              <a:avLst/>
              <a:gdLst/>
              <a:ahLst/>
              <a:cxnLst>
                <a:cxn ang="0">
                  <a:pos x="566" y="523"/>
                </a:cxn>
                <a:cxn ang="0">
                  <a:pos x="474" y="608"/>
                </a:cxn>
                <a:cxn ang="0">
                  <a:pos x="417" y="558"/>
                </a:cxn>
                <a:cxn ang="0">
                  <a:pos x="439" y="509"/>
                </a:cxn>
                <a:cxn ang="0">
                  <a:pos x="474" y="537"/>
                </a:cxn>
                <a:cxn ang="0">
                  <a:pos x="552" y="474"/>
                </a:cxn>
                <a:cxn ang="0">
                  <a:pos x="566" y="523"/>
                </a:cxn>
                <a:cxn ang="0">
                  <a:pos x="474" y="495"/>
                </a:cxn>
                <a:cxn ang="0">
                  <a:pos x="382" y="537"/>
                </a:cxn>
                <a:cxn ang="0">
                  <a:pos x="424" y="608"/>
                </a:cxn>
                <a:cxn ang="0">
                  <a:pos x="0" y="580"/>
                </a:cxn>
                <a:cxn ang="0">
                  <a:pos x="29" y="56"/>
                </a:cxn>
                <a:cxn ang="0">
                  <a:pos x="78" y="85"/>
                </a:cxn>
                <a:cxn ang="0">
                  <a:pos x="191" y="85"/>
                </a:cxn>
                <a:cxn ang="0">
                  <a:pos x="219" y="56"/>
                </a:cxn>
                <a:cxn ang="0">
                  <a:pos x="276" y="141"/>
                </a:cxn>
                <a:cxn ang="0">
                  <a:pos x="333" y="56"/>
                </a:cxn>
                <a:cxn ang="0">
                  <a:pos x="361" y="85"/>
                </a:cxn>
                <a:cxn ang="0">
                  <a:pos x="474" y="85"/>
                </a:cxn>
                <a:cxn ang="0">
                  <a:pos x="523" y="56"/>
                </a:cxn>
                <a:cxn ang="0">
                  <a:pos x="552" y="445"/>
                </a:cxn>
                <a:cxn ang="0">
                  <a:pos x="474" y="495"/>
                </a:cxn>
                <a:cxn ang="0">
                  <a:pos x="78" y="488"/>
                </a:cxn>
                <a:cxn ang="0">
                  <a:pos x="283" y="509"/>
                </a:cxn>
                <a:cxn ang="0">
                  <a:pos x="283" y="467"/>
                </a:cxn>
                <a:cxn ang="0">
                  <a:pos x="78" y="488"/>
                </a:cxn>
                <a:cxn ang="0">
                  <a:pos x="446" y="219"/>
                </a:cxn>
                <a:cxn ang="0">
                  <a:pos x="78" y="247"/>
                </a:cxn>
                <a:cxn ang="0">
                  <a:pos x="446" y="276"/>
                </a:cxn>
                <a:cxn ang="0">
                  <a:pos x="446" y="219"/>
                </a:cxn>
                <a:cxn ang="0">
                  <a:pos x="446" y="339"/>
                </a:cxn>
                <a:cxn ang="0">
                  <a:pos x="226" y="339"/>
                </a:cxn>
                <a:cxn ang="0">
                  <a:pos x="78" y="367"/>
                </a:cxn>
                <a:cxn ang="0">
                  <a:pos x="226" y="396"/>
                </a:cxn>
                <a:cxn ang="0">
                  <a:pos x="446" y="396"/>
                </a:cxn>
                <a:cxn ang="0">
                  <a:pos x="446" y="339"/>
                </a:cxn>
                <a:cxn ang="0">
                  <a:pos x="417" y="113"/>
                </a:cxn>
                <a:cxn ang="0">
                  <a:pos x="389" y="28"/>
                </a:cxn>
                <a:cxn ang="0">
                  <a:pos x="446" y="28"/>
                </a:cxn>
                <a:cxn ang="0">
                  <a:pos x="417" y="113"/>
                </a:cxn>
                <a:cxn ang="0">
                  <a:pos x="276" y="113"/>
                </a:cxn>
                <a:cxn ang="0">
                  <a:pos x="248" y="28"/>
                </a:cxn>
                <a:cxn ang="0">
                  <a:pos x="304" y="28"/>
                </a:cxn>
                <a:cxn ang="0">
                  <a:pos x="276" y="113"/>
                </a:cxn>
                <a:cxn ang="0">
                  <a:pos x="135" y="113"/>
                </a:cxn>
                <a:cxn ang="0">
                  <a:pos x="106" y="28"/>
                </a:cxn>
                <a:cxn ang="0">
                  <a:pos x="163" y="28"/>
                </a:cxn>
                <a:cxn ang="0">
                  <a:pos x="135" y="113"/>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w="9525">
              <a:noFill/>
              <a:round/>
              <a:headEnd/>
              <a:tailEnd/>
            </a:ln>
          </p:spPr>
          <p:txBody>
            <a:bodyPr wrap="none" lIns="34290" tIns="17145" rIns="34290" bIns="17145" anchor="ctr"/>
            <a:lstStyle/>
            <a:p>
              <a:endParaRPr lang="zh-CN" altLang="en-US"/>
            </a:p>
          </p:txBody>
        </p:sp>
      </p:grpSp>
      <p:grpSp>
        <p:nvGrpSpPr>
          <p:cNvPr id="75782" name="组合 51"/>
          <p:cNvGrpSpPr>
            <a:grpSpLocks/>
          </p:cNvGrpSpPr>
          <p:nvPr/>
        </p:nvGrpSpPr>
        <p:grpSpPr bwMode="auto">
          <a:xfrm>
            <a:off x="7337425" y="4621213"/>
            <a:ext cx="431800" cy="431800"/>
            <a:chOff x="4788024" y="1275213"/>
            <a:chExt cx="432048" cy="432048"/>
          </a:xfrm>
        </p:grpSpPr>
        <p:sp>
          <p:nvSpPr>
            <p:cNvPr id="75783" name="椭圆 65"/>
            <p:cNvSpPr>
              <a:spLocks noChangeArrowheads="1"/>
            </p:cNvSpPr>
            <p:nvPr/>
          </p:nvSpPr>
          <p:spPr bwMode="auto">
            <a:xfrm>
              <a:off x="4788024" y="1275213"/>
              <a:ext cx="432048" cy="432048"/>
            </a:xfrm>
            <a:prstGeom prst="ellipse">
              <a:avLst/>
            </a:prstGeom>
            <a:solidFill>
              <a:srgbClr val="F79600"/>
            </a:solidFill>
            <a:ln w="9525">
              <a:noFill/>
              <a:round/>
              <a:headEnd/>
              <a:tailEnd/>
            </a:ln>
          </p:spPr>
          <p:txBody>
            <a:bodyPr anchor="ctr"/>
            <a:lstStyle/>
            <a:p>
              <a:pPr algn="ctr"/>
              <a:endParaRPr lang="zh-CN" altLang="en-US">
                <a:solidFill>
                  <a:srgbClr val="FFFFFF"/>
                </a:solidFill>
                <a:latin typeface="Calibri" pitchFamily="34" charset="0"/>
              </a:endParaRPr>
            </a:p>
          </p:txBody>
        </p:sp>
        <p:sp>
          <p:nvSpPr>
            <p:cNvPr id="75784" name="Freeform 110"/>
            <p:cNvSpPr>
              <a:spLocks noChangeArrowheads="1"/>
            </p:cNvSpPr>
            <p:nvPr/>
          </p:nvSpPr>
          <p:spPr bwMode="auto">
            <a:xfrm>
              <a:off x="4891102" y="1366806"/>
              <a:ext cx="250679" cy="248862"/>
            </a:xfrm>
            <a:custGeom>
              <a:avLst/>
              <a:gdLst/>
              <a:ahLst/>
              <a:cxnLst>
                <a:cxn ang="0">
                  <a:pos x="608" y="544"/>
                </a:cxn>
                <a:cxn ang="0">
                  <a:pos x="608" y="544"/>
                </a:cxn>
                <a:cxn ang="0">
                  <a:pos x="551" y="601"/>
                </a:cxn>
                <a:cxn ang="0">
                  <a:pos x="509" y="587"/>
                </a:cxn>
                <a:cxn ang="0">
                  <a:pos x="346" y="417"/>
                </a:cxn>
                <a:cxn ang="0">
                  <a:pos x="226" y="453"/>
                </a:cxn>
                <a:cxn ang="0">
                  <a:pos x="0" y="226"/>
                </a:cxn>
                <a:cxn ang="0">
                  <a:pos x="226" y="0"/>
                </a:cxn>
                <a:cxn ang="0">
                  <a:pos x="452" y="226"/>
                </a:cxn>
                <a:cxn ang="0">
                  <a:pos x="424" y="340"/>
                </a:cxn>
                <a:cxn ang="0">
                  <a:pos x="587" y="502"/>
                </a:cxn>
                <a:cxn ang="0">
                  <a:pos x="608" y="544"/>
                </a:cxn>
                <a:cxn ang="0">
                  <a:pos x="226" y="57"/>
                </a:cxn>
                <a:cxn ang="0">
                  <a:pos x="226" y="57"/>
                </a:cxn>
                <a:cxn ang="0">
                  <a:pos x="56" y="226"/>
                </a:cxn>
                <a:cxn ang="0">
                  <a:pos x="226" y="396"/>
                </a:cxn>
                <a:cxn ang="0">
                  <a:pos x="396" y="226"/>
                </a:cxn>
                <a:cxn ang="0">
                  <a:pos x="226" y="57"/>
                </a:cxn>
                <a:cxn ang="0">
                  <a:pos x="325" y="255"/>
                </a:cxn>
                <a:cxn ang="0">
                  <a:pos x="325" y="255"/>
                </a:cxn>
                <a:cxn ang="0">
                  <a:pos x="254" y="255"/>
                </a:cxn>
                <a:cxn ang="0">
                  <a:pos x="254" y="318"/>
                </a:cxn>
                <a:cxn ang="0">
                  <a:pos x="226" y="347"/>
                </a:cxn>
                <a:cxn ang="0">
                  <a:pos x="198" y="318"/>
                </a:cxn>
                <a:cxn ang="0">
                  <a:pos x="198" y="255"/>
                </a:cxn>
                <a:cxn ang="0">
                  <a:pos x="134" y="255"/>
                </a:cxn>
                <a:cxn ang="0">
                  <a:pos x="106" y="226"/>
                </a:cxn>
                <a:cxn ang="0">
                  <a:pos x="134" y="198"/>
                </a:cxn>
                <a:cxn ang="0">
                  <a:pos x="198" y="198"/>
                </a:cxn>
                <a:cxn ang="0">
                  <a:pos x="198" y="127"/>
                </a:cxn>
                <a:cxn ang="0">
                  <a:pos x="226" y="99"/>
                </a:cxn>
                <a:cxn ang="0">
                  <a:pos x="254" y="127"/>
                </a:cxn>
                <a:cxn ang="0">
                  <a:pos x="254" y="198"/>
                </a:cxn>
                <a:cxn ang="0">
                  <a:pos x="325" y="198"/>
                </a:cxn>
                <a:cxn ang="0">
                  <a:pos x="353" y="226"/>
                </a:cxn>
                <a:cxn ang="0">
                  <a:pos x="325" y="255"/>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w="9525">
              <a:noFill/>
              <a:round/>
              <a:headEnd/>
              <a:tailEnd/>
            </a:ln>
          </p:spPr>
          <p:txBody>
            <a:bodyPr wrap="none" lIns="34290" tIns="17145" rIns="34290" bIns="17145" anchor="ctr"/>
            <a:lstStyle/>
            <a:p>
              <a:endParaRPr lang="zh-CN" altLang="en-US"/>
            </a:p>
          </p:txBody>
        </p:sp>
      </p:grpSp>
      <p:grpSp>
        <p:nvGrpSpPr>
          <p:cNvPr id="75785" name="组合 54"/>
          <p:cNvGrpSpPr>
            <a:grpSpLocks/>
          </p:cNvGrpSpPr>
          <p:nvPr/>
        </p:nvGrpSpPr>
        <p:grpSpPr bwMode="auto">
          <a:xfrm>
            <a:off x="7985125" y="4621213"/>
            <a:ext cx="433388" cy="431800"/>
            <a:chOff x="5436096" y="1274820"/>
            <a:chExt cx="432833" cy="432834"/>
          </a:xfrm>
        </p:grpSpPr>
        <p:sp>
          <p:nvSpPr>
            <p:cNvPr id="56" name="椭圆 16"/>
            <p:cNvSpPr>
              <a:spLocks noChangeArrowheads="1"/>
            </p:cNvSpPr>
            <p:nvPr/>
          </p:nvSpPr>
          <p:spPr bwMode="auto">
            <a:xfrm>
              <a:off x="5436096" y="1274820"/>
              <a:ext cx="432833" cy="432834"/>
            </a:xfrm>
            <a:prstGeom prst="ellipse">
              <a:avLst/>
            </a:prstGeom>
            <a:solidFill>
              <a:schemeClr val="accent3"/>
            </a:solidFill>
            <a:ln>
              <a:noFill/>
            </a:ln>
          </p:spPr>
          <p:txBody>
            <a:bodyPr anchor="ctr"/>
            <a:lstStyle>
              <a:lvl1pPr eaLnBrk="0" hangingPunct="0">
                <a:defRPr>
                  <a:solidFill>
                    <a:schemeClr val="tx1"/>
                  </a:solidFill>
                  <a:latin typeface="Arial" panose="02080604020202020204" pitchFamily="34" charset="0"/>
                  <a:ea typeface="宋体" panose="02010600030101010101" pitchFamily="2" charset="-122"/>
                </a:defRPr>
              </a:lvl1pPr>
              <a:lvl2pPr marL="742950" indent="-285750" eaLnBrk="0" hangingPunct="0">
                <a:defRPr>
                  <a:solidFill>
                    <a:schemeClr val="tx1"/>
                  </a:solidFill>
                  <a:latin typeface="Arial" panose="02080604020202020204" pitchFamily="34" charset="0"/>
                  <a:ea typeface="宋体" panose="02010600030101010101" pitchFamily="2" charset="-122"/>
                </a:defRPr>
              </a:lvl2pPr>
              <a:lvl3pPr marL="1143000" indent="-228600" eaLnBrk="0" hangingPunct="0">
                <a:defRPr>
                  <a:solidFill>
                    <a:schemeClr val="tx1"/>
                  </a:solidFill>
                  <a:latin typeface="Arial" panose="02080604020202020204" pitchFamily="34" charset="0"/>
                  <a:ea typeface="宋体" panose="02010600030101010101" pitchFamily="2" charset="-122"/>
                </a:defRPr>
              </a:lvl3pPr>
              <a:lvl4pPr marL="1600200" indent="-228600" eaLnBrk="0" hangingPunct="0">
                <a:defRPr>
                  <a:solidFill>
                    <a:schemeClr val="tx1"/>
                  </a:solidFill>
                  <a:latin typeface="Arial" panose="02080604020202020204" pitchFamily="34" charset="0"/>
                  <a:ea typeface="宋体" panose="02010600030101010101" pitchFamily="2" charset="-122"/>
                </a:defRPr>
              </a:lvl4pPr>
              <a:lvl5pPr marL="2057400" indent="-228600" eaLnBrk="0" hangingPunct="0">
                <a:defRPr>
                  <a:solidFill>
                    <a:schemeClr val="tx1"/>
                  </a:solidFill>
                  <a:latin typeface="Arial" panose="0208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80604020202020204" pitchFamily="34" charset="0"/>
                <a:defRPr>
                  <a:solidFill>
                    <a:schemeClr val="tx1"/>
                  </a:solidFill>
                  <a:latin typeface="Arial" panose="02080604020202020204" pitchFamily="34" charset="0"/>
                  <a:ea typeface="宋体" panose="02010600030101010101" pitchFamily="2" charset="-122"/>
                </a:defRPr>
              </a:lvl9pPr>
            </a:lstStyle>
            <a:p>
              <a:pPr algn="ctr" eaLnBrk="1" fontAlgn="auto" hangingPunct="1">
                <a:spcBef>
                  <a:spcPts val="0"/>
                </a:spcBef>
                <a:spcAft>
                  <a:spcPts val="0"/>
                </a:spcAft>
                <a:buFontTx/>
                <a:buNone/>
                <a:defRPr/>
              </a:pPr>
              <a:endParaRPr lang="zh-CN" altLang="en-US">
                <a:solidFill>
                  <a:srgbClr val="FFFFFF"/>
                </a:solidFill>
                <a:latin typeface="Calibri" panose="020F0502020204030204" pitchFamily="34" charset="0"/>
              </a:endParaRPr>
            </a:p>
          </p:txBody>
        </p:sp>
        <p:sp>
          <p:nvSpPr>
            <p:cNvPr id="75787" name="Freeform 16"/>
            <p:cNvSpPr>
              <a:spLocks noChangeArrowheads="1"/>
            </p:cNvSpPr>
            <p:nvPr/>
          </p:nvSpPr>
          <p:spPr bwMode="auto">
            <a:xfrm>
              <a:off x="5554420" y="1377705"/>
              <a:ext cx="196183" cy="227065"/>
            </a:xfrm>
            <a:custGeom>
              <a:avLst/>
              <a:gdLst/>
              <a:ahLst/>
              <a:cxnLst>
                <a:cxn ang="0">
                  <a:pos x="446" y="551"/>
                </a:cxn>
                <a:cxn ang="0">
                  <a:pos x="446" y="551"/>
                </a:cxn>
                <a:cxn ang="0">
                  <a:pos x="417" y="551"/>
                </a:cxn>
                <a:cxn ang="0">
                  <a:pos x="417" y="0"/>
                </a:cxn>
                <a:cxn ang="0">
                  <a:pos x="446" y="0"/>
                </a:cxn>
                <a:cxn ang="0">
                  <a:pos x="474" y="28"/>
                </a:cxn>
                <a:cxn ang="0">
                  <a:pos x="474" y="523"/>
                </a:cxn>
                <a:cxn ang="0">
                  <a:pos x="446" y="551"/>
                </a:cxn>
                <a:cxn ang="0">
                  <a:pos x="57" y="523"/>
                </a:cxn>
                <a:cxn ang="0">
                  <a:pos x="57" y="523"/>
                </a:cxn>
                <a:cxn ang="0">
                  <a:pos x="57" y="495"/>
                </a:cxn>
                <a:cxn ang="0">
                  <a:pos x="106" y="495"/>
                </a:cxn>
                <a:cxn ang="0">
                  <a:pos x="163" y="438"/>
                </a:cxn>
                <a:cxn ang="0">
                  <a:pos x="106" y="381"/>
                </a:cxn>
                <a:cxn ang="0">
                  <a:pos x="57" y="381"/>
                </a:cxn>
                <a:cxn ang="0">
                  <a:pos x="57" y="332"/>
                </a:cxn>
                <a:cxn ang="0">
                  <a:pos x="106" y="332"/>
                </a:cxn>
                <a:cxn ang="0">
                  <a:pos x="163" y="275"/>
                </a:cxn>
                <a:cxn ang="0">
                  <a:pos x="106" y="219"/>
                </a:cxn>
                <a:cxn ang="0">
                  <a:pos x="57" y="219"/>
                </a:cxn>
                <a:cxn ang="0">
                  <a:pos x="57" y="169"/>
                </a:cxn>
                <a:cxn ang="0">
                  <a:pos x="106" y="169"/>
                </a:cxn>
                <a:cxn ang="0">
                  <a:pos x="163" y="113"/>
                </a:cxn>
                <a:cxn ang="0">
                  <a:pos x="106" y="56"/>
                </a:cxn>
                <a:cxn ang="0">
                  <a:pos x="57" y="56"/>
                </a:cxn>
                <a:cxn ang="0">
                  <a:pos x="57" y="28"/>
                </a:cxn>
                <a:cxn ang="0">
                  <a:pos x="85" y="0"/>
                </a:cxn>
                <a:cxn ang="0">
                  <a:pos x="389" y="0"/>
                </a:cxn>
                <a:cxn ang="0">
                  <a:pos x="389" y="551"/>
                </a:cxn>
                <a:cxn ang="0">
                  <a:pos x="85" y="551"/>
                </a:cxn>
                <a:cxn ang="0">
                  <a:pos x="57" y="523"/>
                </a:cxn>
                <a:cxn ang="0">
                  <a:pos x="135" y="113"/>
                </a:cxn>
                <a:cxn ang="0">
                  <a:pos x="135" y="113"/>
                </a:cxn>
                <a:cxn ang="0">
                  <a:pos x="106" y="141"/>
                </a:cxn>
                <a:cxn ang="0">
                  <a:pos x="29" y="141"/>
                </a:cxn>
                <a:cxn ang="0">
                  <a:pos x="0" y="113"/>
                </a:cxn>
                <a:cxn ang="0">
                  <a:pos x="29" y="85"/>
                </a:cxn>
                <a:cxn ang="0">
                  <a:pos x="106" y="85"/>
                </a:cxn>
                <a:cxn ang="0">
                  <a:pos x="135" y="113"/>
                </a:cxn>
                <a:cxn ang="0">
                  <a:pos x="29" y="247"/>
                </a:cxn>
                <a:cxn ang="0">
                  <a:pos x="29" y="247"/>
                </a:cxn>
                <a:cxn ang="0">
                  <a:pos x="106" y="247"/>
                </a:cxn>
                <a:cxn ang="0">
                  <a:pos x="135" y="275"/>
                </a:cxn>
                <a:cxn ang="0">
                  <a:pos x="106" y="304"/>
                </a:cxn>
                <a:cxn ang="0">
                  <a:pos x="29" y="304"/>
                </a:cxn>
                <a:cxn ang="0">
                  <a:pos x="0" y="275"/>
                </a:cxn>
                <a:cxn ang="0">
                  <a:pos x="29" y="247"/>
                </a:cxn>
                <a:cxn ang="0">
                  <a:pos x="29" y="410"/>
                </a:cxn>
                <a:cxn ang="0">
                  <a:pos x="29" y="410"/>
                </a:cxn>
                <a:cxn ang="0">
                  <a:pos x="106" y="410"/>
                </a:cxn>
                <a:cxn ang="0">
                  <a:pos x="135" y="438"/>
                </a:cxn>
                <a:cxn ang="0">
                  <a:pos x="106" y="466"/>
                </a:cxn>
                <a:cxn ang="0">
                  <a:pos x="29" y="466"/>
                </a:cxn>
                <a:cxn ang="0">
                  <a:pos x="0" y="438"/>
                </a:cxn>
                <a:cxn ang="0">
                  <a:pos x="29" y="410"/>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w="9525">
              <a:noFill/>
              <a:round/>
              <a:headEnd/>
              <a:tailEnd/>
            </a:ln>
          </p:spPr>
          <p:txBody>
            <a:bodyPr wrap="none" lIns="34290" tIns="17145" rIns="34290" bIns="17145" anchor="ctr"/>
            <a:lstStyle/>
            <a:p>
              <a:endParaRPr lang="zh-CN" altLang="en-US"/>
            </a:p>
          </p:txBody>
        </p:sp>
      </p:grpSp>
      <p:grpSp>
        <p:nvGrpSpPr>
          <p:cNvPr id="75788" name="组合 57"/>
          <p:cNvGrpSpPr>
            <a:grpSpLocks/>
          </p:cNvGrpSpPr>
          <p:nvPr/>
        </p:nvGrpSpPr>
        <p:grpSpPr bwMode="auto">
          <a:xfrm>
            <a:off x="6040438" y="4621213"/>
            <a:ext cx="433387" cy="431800"/>
            <a:chOff x="3491880" y="1274820"/>
            <a:chExt cx="432833" cy="432834"/>
          </a:xfrm>
        </p:grpSpPr>
        <p:sp>
          <p:nvSpPr>
            <p:cNvPr id="75789" name="椭圆 16"/>
            <p:cNvSpPr>
              <a:spLocks noChangeArrowheads="1"/>
            </p:cNvSpPr>
            <p:nvPr/>
          </p:nvSpPr>
          <p:spPr bwMode="auto">
            <a:xfrm>
              <a:off x="3491880" y="1274820"/>
              <a:ext cx="432833" cy="432834"/>
            </a:xfrm>
            <a:prstGeom prst="ellipse">
              <a:avLst/>
            </a:prstGeom>
            <a:solidFill>
              <a:srgbClr val="FF0000"/>
            </a:solidFill>
            <a:ln w="9525">
              <a:noFill/>
              <a:round/>
              <a:headEnd/>
              <a:tailEnd/>
            </a:ln>
          </p:spPr>
          <p:txBody>
            <a:bodyPr anchor="ctr"/>
            <a:lstStyle/>
            <a:p>
              <a:pPr algn="ctr"/>
              <a:endParaRPr lang="zh-CN" altLang="en-US">
                <a:solidFill>
                  <a:srgbClr val="FFFFFF"/>
                </a:solidFill>
                <a:latin typeface="Calibri" pitchFamily="34" charset="0"/>
              </a:endParaRPr>
            </a:p>
          </p:txBody>
        </p:sp>
        <p:sp>
          <p:nvSpPr>
            <p:cNvPr id="75790" name="Freeform 75"/>
            <p:cNvSpPr>
              <a:spLocks noChangeArrowheads="1"/>
            </p:cNvSpPr>
            <p:nvPr/>
          </p:nvSpPr>
          <p:spPr bwMode="auto">
            <a:xfrm>
              <a:off x="3583864" y="1385879"/>
              <a:ext cx="248863" cy="210716"/>
            </a:xfrm>
            <a:custGeom>
              <a:avLst/>
              <a:gdLst/>
              <a:ahLst/>
              <a:cxnLst>
                <a:cxn ang="0">
                  <a:pos x="572" y="509"/>
                </a:cxn>
                <a:cxn ang="0">
                  <a:pos x="572" y="509"/>
                </a:cxn>
                <a:cxn ang="0">
                  <a:pos x="28" y="509"/>
                </a:cxn>
                <a:cxn ang="0">
                  <a:pos x="0" y="481"/>
                </a:cxn>
                <a:cxn ang="0">
                  <a:pos x="0" y="28"/>
                </a:cxn>
                <a:cxn ang="0">
                  <a:pos x="28" y="0"/>
                </a:cxn>
                <a:cxn ang="0">
                  <a:pos x="56" y="28"/>
                </a:cxn>
                <a:cxn ang="0">
                  <a:pos x="56" y="389"/>
                </a:cxn>
                <a:cxn ang="0">
                  <a:pos x="56" y="452"/>
                </a:cxn>
                <a:cxn ang="0">
                  <a:pos x="572" y="452"/>
                </a:cxn>
                <a:cxn ang="0">
                  <a:pos x="601" y="481"/>
                </a:cxn>
                <a:cxn ang="0">
                  <a:pos x="572" y="509"/>
                </a:cxn>
                <a:cxn ang="0">
                  <a:pos x="509" y="424"/>
                </a:cxn>
                <a:cxn ang="0">
                  <a:pos x="509" y="424"/>
                </a:cxn>
                <a:cxn ang="0">
                  <a:pos x="452" y="424"/>
                </a:cxn>
                <a:cxn ang="0">
                  <a:pos x="424" y="396"/>
                </a:cxn>
                <a:cxn ang="0">
                  <a:pos x="424" y="198"/>
                </a:cxn>
                <a:cxn ang="0">
                  <a:pos x="452" y="170"/>
                </a:cxn>
                <a:cxn ang="0">
                  <a:pos x="509" y="170"/>
                </a:cxn>
                <a:cxn ang="0">
                  <a:pos x="537" y="198"/>
                </a:cxn>
                <a:cxn ang="0">
                  <a:pos x="537" y="396"/>
                </a:cxn>
                <a:cxn ang="0">
                  <a:pos x="509" y="424"/>
                </a:cxn>
                <a:cxn ang="0">
                  <a:pos x="346" y="424"/>
                </a:cxn>
                <a:cxn ang="0">
                  <a:pos x="346" y="424"/>
                </a:cxn>
                <a:cxn ang="0">
                  <a:pos x="290" y="424"/>
                </a:cxn>
                <a:cxn ang="0">
                  <a:pos x="261" y="396"/>
                </a:cxn>
                <a:cxn ang="0">
                  <a:pos x="261" y="85"/>
                </a:cxn>
                <a:cxn ang="0">
                  <a:pos x="290" y="57"/>
                </a:cxn>
                <a:cxn ang="0">
                  <a:pos x="346" y="57"/>
                </a:cxn>
                <a:cxn ang="0">
                  <a:pos x="374" y="85"/>
                </a:cxn>
                <a:cxn ang="0">
                  <a:pos x="374" y="396"/>
                </a:cxn>
                <a:cxn ang="0">
                  <a:pos x="346" y="424"/>
                </a:cxn>
                <a:cxn ang="0">
                  <a:pos x="191" y="424"/>
                </a:cxn>
                <a:cxn ang="0">
                  <a:pos x="191" y="424"/>
                </a:cxn>
                <a:cxn ang="0">
                  <a:pos x="134" y="424"/>
                </a:cxn>
                <a:cxn ang="0">
                  <a:pos x="106" y="396"/>
                </a:cxn>
                <a:cxn ang="0">
                  <a:pos x="106" y="339"/>
                </a:cxn>
                <a:cxn ang="0">
                  <a:pos x="134" y="311"/>
                </a:cxn>
                <a:cxn ang="0">
                  <a:pos x="191" y="311"/>
                </a:cxn>
                <a:cxn ang="0">
                  <a:pos x="219" y="339"/>
                </a:cxn>
                <a:cxn ang="0">
                  <a:pos x="219" y="396"/>
                </a:cxn>
                <a:cxn ang="0">
                  <a:pos x="191" y="424"/>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w="9525">
              <a:noFill/>
              <a:round/>
              <a:headEnd/>
              <a:tailEnd/>
            </a:ln>
          </p:spPr>
          <p:txBody>
            <a:bodyPr wrap="none" lIns="34290" tIns="17145" rIns="34290" bIns="17145" anchor="ctr"/>
            <a:lstStyle/>
            <a:p>
              <a:endParaRPr lang="zh-CN" altLang="en-US"/>
            </a:p>
          </p:txBody>
        </p:sp>
      </p:grpSp>
      <p:grpSp>
        <p:nvGrpSpPr>
          <p:cNvPr id="75791" name="组合 60"/>
          <p:cNvGrpSpPr>
            <a:grpSpLocks/>
          </p:cNvGrpSpPr>
          <p:nvPr/>
        </p:nvGrpSpPr>
        <p:grpSpPr bwMode="auto">
          <a:xfrm>
            <a:off x="6689725" y="4621213"/>
            <a:ext cx="431800" cy="431800"/>
            <a:chOff x="4139952" y="1274820"/>
            <a:chExt cx="432833" cy="432834"/>
          </a:xfrm>
        </p:grpSpPr>
        <p:sp>
          <p:nvSpPr>
            <p:cNvPr id="75792" name="椭圆 16"/>
            <p:cNvSpPr>
              <a:spLocks noChangeArrowheads="1"/>
            </p:cNvSpPr>
            <p:nvPr/>
          </p:nvSpPr>
          <p:spPr bwMode="auto">
            <a:xfrm>
              <a:off x="4139952" y="1274820"/>
              <a:ext cx="432833" cy="432834"/>
            </a:xfrm>
            <a:prstGeom prst="ellipse">
              <a:avLst/>
            </a:prstGeom>
            <a:solidFill>
              <a:srgbClr val="3992DB"/>
            </a:solidFill>
            <a:ln w="9525">
              <a:noFill/>
              <a:round/>
              <a:headEnd/>
              <a:tailEnd/>
            </a:ln>
          </p:spPr>
          <p:txBody>
            <a:bodyPr anchor="ctr"/>
            <a:lstStyle/>
            <a:p>
              <a:pPr algn="ctr"/>
              <a:endParaRPr lang="zh-CN" altLang="en-US">
                <a:solidFill>
                  <a:srgbClr val="FFFFFF"/>
                </a:solidFill>
                <a:latin typeface="Calibri" pitchFamily="34" charset="0"/>
              </a:endParaRPr>
            </a:p>
          </p:txBody>
        </p:sp>
        <p:sp>
          <p:nvSpPr>
            <p:cNvPr id="75793" name="Freeform 84"/>
            <p:cNvSpPr>
              <a:spLocks noChangeArrowheads="1"/>
            </p:cNvSpPr>
            <p:nvPr/>
          </p:nvSpPr>
          <p:spPr bwMode="auto">
            <a:xfrm>
              <a:off x="4241546" y="1366806"/>
              <a:ext cx="248863" cy="248863"/>
            </a:xfrm>
            <a:custGeom>
              <a:avLst/>
              <a:gdLst/>
              <a:ahLst/>
              <a:cxnLst>
                <a:cxn ang="0">
                  <a:pos x="332" y="268"/>
                </a:cxn>
                <a:cxn ang="0">
                  <a:pos x="332" y="268"/>
                </a:cxn>
                <a:cxn ang="0">
                  <a:pos x="332" y="0"/>
                </a:cxn>
                <a:cxn ang="0">
                  <a:pos x="601" y="268"/>
                </a:cxn>
                <a:cxn ang="0">
                  <a:pos x="332" y="268"/>
                </a:cxn>
                <a:cxn ang="0">
                  <a:pos x="276" y="601"/>
                </a:cxn>
                <a:cxn ang="0">
                  <a:pos x="276" y="601"/>
                </a:cxn>
                <a:cxn ang="0">
                  <a:pos x="0" y="325"/>
                </a:cxn>
                <a:cxn ang="0">
                  <a:pos x="276" y="56"/>
                </a:cxn>
                <a:cxn ang="0">
                  <a:pos x="276" y="325"/>
                </a:cxn>
                <a:cxn ang="0">
                  <a:pos x="544" y="325"/>
                </a:cxn>
                <a:cxn ang="0">
                  <a:pos x="276" y="601"/>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w="9525">
              <a:noFill/>
              <a:round/>
              <a:headEnd/>
              <a:tailEnd/>
            </a:ln>
          </p:spPr>
          <p:txBody>
            <a:bodyPr wrap="none" lIns="34290" tIns="17145" rIns="34290" bIns="17145" anchor="ctr"/>
            <a:lstStyle/>
            <a:p>
              <a:endParaRPr lang="zh-CN" altLang="en-US"/>
            </a:p>
          </p:txBody>
        </p:sp>
      </p:grpSp>
    </p:spTree>
  </p:cSld>
  <p:clrMapOvr>
    <a:masterClrMapping/>
  </p:clrMapOvr>
  <p:transition spd="med" advTm="0">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a:off x="762000" y="630238"/>
            <a:ext cx="7840663" cy="0"/>
          </a:xfrm>
          <a:prstGeom prst="line">
            <a:avLst/>
          </a:prstGeom>
        </p:spPr>
        <p:style>
          <a:lnRef idx="1">
            <a:schemeClr val="dk1"/>
          </a:lnRef>
          <a:fillRef idx="0">
            <a:schemeClr val="dk1"/>
          </a:fillRef>
          <a:effectRef idx="0">
            <a:schemeClr val="dk1"/>
          </a:effectRef>
          <a:fontRef idx="minor">
            <a:schemeClr val="tx1"/>
          </a:fontRef>
        </p:style>
      </p:cxnSp>
      <p:sp>
        <p:nvSpPr>
          <p:cNvPr id="4" name="L 形 3"/>
          <p:cNvSpPr/>
          <p:nvPr/>
        </p:nvSpPr>
        <p:spPr>
          <a:xfrm rot="13498344">
            <a:off x="400050" y="317500"/>
            <a:ext cx="144463" cy="144463"/>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5" name="L 形 4"/>
          <p:cNvSpPr/>
          <p:nvPr/>
        </p:nvSpPr>
        <p:spPr>
          <a:xfrm rot="13498344">
            <a:off x="534988" y="317500"/>
            <a:ext cx="144462" cy="144463"/>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6" name="L 形 5"/>
          <p:cNvSpPr/>
          <p:nvPr/>
        </p:nvSpPr>
        <p:spPr>
          <a:xfrm rot="13498344">
            <a:off x="265113" y="317500"/>
            <a:ext cx="144462" cy="144463"/>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8" name="等腰三角形 5">
            <a:extLst>
              <a:ext uri="{FF2B5EF4-FFF2-40B4-BE49-F238E27FC236}">
                <a16:creationId xmlns:a16="http://schemas.microsoft.com/office/drawing/2014/main" id="{1EC0939C-103C-7933-CB6A-CCD5F703B9D8}"/>
              </a:ext>
            </a:extLst>
          </p:cNvPr>
          <p:cNvSpPr/>
          <p:nvPr/>
        </p:nvSpPr>
        <p:spPr>
          <a:xfrm rot="5400000">
            <a:off x="2934" y="2221741"/>
            <a:ext cx="3404438" cy="1368152"/>
          </a:xfrm>
          <a:custGeom>
            <a:avLst/>
            <a:gdLst/>
            <a:ahLst/>
            <a:cxnLst/>
            <a:rect l="l" t="t" r="r" b="b"/>
            <a:pathLst>
              <a:path w="1450218" h="1860602">
                <a:moveTo>
                  <a:pt x="0" y="1860602"/>
                </a:moveTo>
                <a:lnTo>
                  <a:pt x="0" y="132410"/>
                </a:lnTo>
                <a:lnTo>
                  <a:pt x="582757" y="132410"/>
                </a:lnTo>
                <a:lnTo>
                  <a:pt x="725109" y="0"/>
                </a:lnTo>
                <a:lnTo>
                  <a:pt x="867461" y="132410"/>
                </a:lnTo>
                <a:lnTo>
                  <a:pt x="1450218" y="132410"/>
                </a:lnTo>
                <a:lnTo>
                  <a:pt x="1450218" y="186060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10" name="TextBox 37">
            <a:extLst>
              <a:ext uri="{FF2B5EF4-FFF2-40B4-BE49-F238E27FC236}">
                <a16:creationId xmlns:a16="http://schemas.microsoft.com/office/drawing/2014/main" id="{E5191F60-5975-83D8-BD35-93E5BCCED18C}"/>
              </a:ext>
            </a:extLst>
          </p:cNvPr>
          <p:cNvSpPr txBox="1"/>
          <p:nvPr/>
        </p:nvSpPr>
        <p:spPr>
          <a:xfrm>
            <a:off x="1198399" y="1705488"/>
            <a:ext cx="927729" cy="2215991"/>
          </a:xfrm>
          <a:prstGeom prst="rect">
            <a:avLst/>
          </a:prstGeom>
          <a:noFill/>
        </p:spPr>
        <p:txBody>
          <a:bodyPr wrap="square" lIns="0" tIns="0" rIns="0" bIns="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fontAlgn="auto">
              <a:spcBef>
                <a:spcPts val="0"/>
              </a:spcBef>
              <a:spcAft>
                <a:spcPts val="0"/>
              </a:spcAft>
              <a:buFontTx/>
              <a:buNone/>
              <a:defRPr/>
            </a:pPr>
            <a:r>
              <a:rPr lang="zh-CN" altLang="en-US" sz="3600" b="1" spc="300" dirty="0"/>
              <a:t>科研经费</a:t>
            </a:r>
          </a:p>
        </p:txBody>
      </p:sp>
      <p:sp>
        <p:nvSpPr>
          <p:cNvPr id="11" name="矩形 10">
            <a:extLst>
              <a:ext uri="{FF2B5EF4-FFF2-40B4-BE49-F238E27FC236}">
                <a16:creationId xmlns:a16="http://schemas.microsoft.com/office/drawing/2014/main" id="{A8080448-8124-0A35-1264-B6A09444698C}"/>
              </a:ext>
            </a:extLst>
          </p:cNvPr>
          <p:cNvSpPr/>
          <p:nvPr/>
        </p:nvSpPr>
        <p:spPr>
          <a:xfrm>
            <a:off x="2511937" y="1854155"/>
            <a:ext cx="793456" cy="85041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dirty="0">
              <a:highlight>
                <a:srgbClr val="005DA2"/>
              </a:highlight>
            </a:endParaRPr>
          </a:p>
        </p:txBody>
      </p:sp>
      <p:sp>
        <p:nvSpPr>
          <p:cNvPr id="13" name="文本框 12">
            <a:extLst>
              <a:ext uri="{FF2B5EF4-FFF2-40B4-BE49-F238E27FC236}">
                <a16:creationId xmlns:a16="http://schemas.microsoft.com/office/drawing/2014/main" id="{C8D9E697-0B69-F8F8-5FFE-3ECC05345D03}"/>
              </a:ext>
            </a:extLst>
          </p:cNvPr>
          <p:cNvSpPr txBox="1"/>
          <p:nvPr/>
        </p:nvSpPr>
        <p:spPr>
          <a:xfrm>
            <a:off x="2654254" y="1986975"/>
            <a:ext cx="612752" cy="584775"/>
          </a:xfrm>
          <a:prstGeom prst="rect">
            <a:avLst/>
          </a:prstGeom>
          <a:noFill/>
        </p:spPr>
        <p:txBody>
          <a:bodyPr wrap="square" rtlCol="0">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直接经费</a:t>
            </a:r>
          </a:p>
        </p:txBody>
      </p:sp>
      <p:sp>
        <p:nvSpPr>
          <p:cNvPr id="14" name="矩形 13">
            <a:extLst>
              <a:ext uri="{FF2B5EF4-FFF2-40B4-BE49-F238E27FC236}">
                <a16:creationId xmlns:a16="http://schemas.microsoft.com/office/drawing/2014/main" id="{F7CB3A1B-79FB-E432-2958-84C2FD4076FA}"/>
              </a:ext>
            </a:extLst>
          </p:cNvPr>
          <p:cNvSpPr/>
          <p:nvPr/>
        </p:nvSpPr>
        <p:spPr>
          <a:xfrm>
            <a:off x="2535600" y="3240686"/>
            <a:ext cx="793456" cy="85041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dirty="0">
              <a:highlight>
                <a:srgbClr val="005DA2"/>
              </a:highlight>
            </a:endParaRPr>
          </a:p>
        </p:txBody>
      </p:sp>
      <p:sp>
        <p:nvSpPr>
          <p:cNvPr id="15" name="文本框 14">
            <a:extLst>
              <a:ext uri="{FF2B5EF4-FFF2-40B4-BE49-F238E27FC236}">
                <a16:creationId xmlns:a16="http://schemas.microsoft.com/office/drawing/2014/main" id="{D8166182-78DC-CCE7-BEE3-FF5B7056A376}"/>
              </a:ext>
            </a:extLst>
          </p:cNvPr>
          <p:cNvSpPr txBox="1"/>
          <p:nvPr/>
        </p:nvSpPr>
        <p:spPr>
          <a:xfrm>
            <a:off x="2664123" y="3413450"/>
            <a:ext cx="612752" cy="584775"/>
          </a:xfrm>
          <a:prstGeom prst="rect">
            <a:avLst/>
          </a:prstGeom>
          <a:noFill/>
        </p:spPr>
        <p:txBody>
          <a:bodyPr wrap="square" rtlCol="0">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间接经费</a:t>
            </a:r>
          </a:p>
        </p:txBody>
      </p:sp>
      <p:sp>
        <p:nvSpPr>
          <p:cNvPr id="16" name="左大括号 15">
            <a:extLst>
              <a:ext uri="{FF2B5EF4-FFF2-40B4-BE49-F238E27FC236}">
                <a16:creationId xmlns:a16="http://schemas.microsoft.com/office/drawing/2014/main" id="{73DBFD5B-5B3A-5D52-0415-2923A350FAA0}"/>
              </a:ext>
            </a:extLst>
          </p:cNvPr>
          <p:cNvSpPr/>
          <p:nvPr/>
        </p:nvSpPr>
        <p:spPr>
          <a:xfrm>
            <a:off x="3346137" y="1825699"/>
            <a:ext cx="360040" cy="1080118"/>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zh-CN" altLang="en-US"/>
          </a:p>
        </p:txBody>
      </p:sp>
      <p:sp>
        <p:nvSpPr>
          <p:cNvPr id="17" name="左大括号 16">
            <a:extLst>
              <a:ext uri="{FF2B5EF4-FFF2-40B4-BE49-F238E27FC236}">
                <a16:creationId xmlns:a16="http://schemas.microsoft.com/office/drawing/2014/main" id="{A21631BC-5CBF-AA63-9D62-EF733E809439}"/>
              </a:ext>
            </a:extLst>
          </p:cNvPr>
          <p:cNvSpPr/>
          <p:nvPr/>
        </p:nvSpPr>
        <p:spPr>
          <a:xfrm>
            <a:off x="3376879" y="3240686"/>
            <a:ext cx="360040" cy="1008743"/>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zh-CN" altLang="en-US"/>
          </a:p>
        </p:txBody>
      </p:sp>
      <p:sp>
        <p:nvSpPr>
          <p:cNvPr id="18" name="文本框 17">
            <a:extLst>
              <a:ext uri="{FF2B5EF4-FFF2-40B4-BE49-F238E27FC236}">
                <a16:creationId xmlns:a16="http://schemas.microsoft.com/office/drawing/2014/main" id="{85A29077-8FA9-BCB1-98CA-68A5AAE9DC56}"/>
              </a:ext>
            </a:extLst>
          </p:cNvPr>
          <p:cNvSpPr txBox="1"/>
          <p:nvPr/>
        </p:nvSpPr>
        <p:spPr>
          <a:xfrm>
            <a:off x="3746227" y="1705488"/>
            <a:ext cx="1872208" cy="1200329"/>
          </a:xfrm>
          <a:prstGeom prst="rect">
            <a:avLst/>
          </a:prstGeom>
          <a:noFill/>
        </p:spPr>
        <p:txBody>
          <a:bodyPr wrap="square" rtlCol="0">
            <a:spAutoFit/>
          </a:bodyPr>
          <a:lstStyle/>
          <a:p>
            <a:r>
              <a:rPr lang="zh-CN" altLang="en-US" sz="2400" b="1" dirty="0">
                <a:solidFill>
                  <a:schemeClr val="tx2"/>
                </a:solidFill>
                <a:latin typeface="微软雅黑" panose="020B0503020204020204" pitchFamily="34" charset="-122"/>
                <a:ea typeface="微软雅黑" panose="020B0503020204020204" pitchFamily="34" charset="-122"/>
              </a:rPr>
              <a:t>业务费</a:t>
            </a:r>
            <a:endParaRPr lang="en-US" altLang="zh-CN" sz="2400" b="1" dirty="0">
              <a:solidFill>
                <a:schemeClr val="tx2"/>
              </a:solidFill>
              <a:latin typeface="微软雅黑" panose="020B0503020204020204" pitchFamily="34" charset="-122"/>
              <a:ea typeface="微软雅黑" panose="020B0503020204020204" pitchFamily="34" charset="-122"/>
            </a:endParaRPr>
          </a:p>
          <a:p>
            <a:r>
              <a:rPr lang="zh-CN" altLang="en-US" sz="2400" b="1" dirty="0">
                <a:solidFill>
                  <a:schemeClr val="tx2"/>
                </a:solidFill>
                <a:latin typeface="微软雅黑" panose="020B0503020204020204" pitchFamily="34" charset="-122"/>
                <a:ea typeface="微软雅黑" panose="020B0503020204020204" pitchFamily="34" charset="-122"/>
              </a:rPr>
              <a:t>劳务费</a:t>
            </a:r>
            <a:endParaRPr lang="en-US" altLang="zh-CN" sz="2400" b="1" dirty="0">
              <a:solidFill>
                <a:schemeClr val="tx2"/>
              </a:solidFill>
              <a:latin typeface="微软雅黑" panose="020B0503020204020204" pitchFamily="34" charset="-122"/>
              <a:ea typeface="微软雅黑" panose="020B0503020204020204" pitchFamily="34" charset="-122"/>
            </a:endParaRPr>
          </a:p>
          <a:p>
            <a:r>
              <a:rPr lang="zh-CN" altLang="en-US" sz="2400" b="1" dirty="0">
                <a:solidFill>
                  <a:schemeClr val="tx2"/>
                </a:solidFill>
                <a:latin typeface="微软雅黑" panose="020B0503020204020204" pitchFamily="34" charset="-122"/>
                <a:ea typeface="微软雅黑" panose="020B0503020204020204" pitchFamily="34" charset="-122"/>
              </a:rPr>
              <a:t>设备费</a:t>
            </a:r>
          </a:p>
        </p:txBody>
      </p:sp>
      <p:sp>
        <p:nvSpPr>
          <p:cNvPr id="19" name="文本框 18">
            <a:extLst>
              <a:ext uri="{FF2B5EF4-FFF2-40B4-BE49-F238E27FC236}">
                <a16:creationId xmlns:a16="http://schemas.microsoft.com/office/drawing/2014/main" id="{8BD00F22-014D-CDDC-AD8F-5669EEA6871F}"/>
              </a:ext>
            </a:extLst>
          </p:cNvPr>
          <p:cNvSpPr txBox="1"/>
          <p:nvPr/>
        </p:nvSpPr>
        <p:spPr>
          <a:xfrm>
            <a:off x="3804379" y="3144892"/>
            <a:ext cx="1584176" cy="1200329"/>
          </a:xfrm>
          <a:prstGeom prst="rect">
            <a:avLst/>
          </a:prstGeom>
          <a:noFill/>
        </p:spPr>
        <p:txBody>
          <a:bodyPr wrap="square" rtlCol="0">
            <a:spAutoFit/>
          </a:bodyPr>
          <a:lstStyle/>
          <a:p>
            <a:r>
              <a:rPr lang="zh-CN" altLang="en-US" sz="2400" b="1" dirty="0">
                <a:solidFill>
                  <a:schemeClr val="tx2"/>
                </a:solidFill>
                <a:latin typeface="微软雅黑" panose="020B0503020204020204" pitchFamily="34" charset="-122"/>
                <a:ea typeface="微软雅黑" panose="020B0503020204020204" pitchFamily="34" charset="-122"/>
              </a:rPr>
              <a:t>管理费</a:t>
            </a:r>
            <a:endParaRPr lang="en-US" altLang="zh-CN" sz="2400" b="1" dirty="0">
              <a:solidFill>
                <a:schemeClr val="tx2"/>
              </a:solidFill>
              <a:latin typeface="微软雅黑" panose="020B0503020204020204" pitchFamily="34" charset="-122"/>
              <a:ea typeface="微软雅黑" panose="020B0503020204020204" pitchFamily="34" charset="-122"/>
            </a:endParaRPr>
          </a:p>
          <a:p>
            <a:endParaRPr lang="en-US" altLang="zh-CN" sz="2400" b="1" dirty="0">
              <a:solidFill>
                <a:schemeClr val="tx2"/>
              </a:solidFill>
              <a:latin typeface="微软雅黑" panose="020B0503020204020204" pitchFamily="34" charset="-122"/>
              <a:ea typeface="微软雅黑" panose="020B0503020204020204" pitchFamily="34" charset="-122"/>
            </a:endParaRPr>
          </a:p>
          <a:p>
            <a:r>
              <a:rPr lang="zh-CN" altLang="en-US" sz="2400" b="1" dirty="0">
                <a:solidFill>
                  <a:schemeClr val="tx2"/>
                </a:solidFill>
                <a:latin typeface="微软雅黑" panose="020B0503020204020204" pitchFamily="34" charset="-122"/>
                <a:ea typeface="微软雅黑" panose="020B0503020204020204" pitchFamily="34" charset="-122"/>
              </a:rPr>
              <a:t>绩效支出</a:t>
            </a:r>
          </a:p>
        </p:txBody>
      </p:sp>
      <p:sp>
        <p:nvSpPr>
          <p:cNvPr id="2" name="文本框 1">
            <a:extLst>
              <a:ext uri="{FF2B5EF4-FFF2-40B4-BE49-F238E27FC236}">
                <a16:creationId xmlns:a16="http://schemas.microsoft.com/office/drawing/2014/main" id="{79A0E263-63F8-52E5-7CD4-E1A335F56DF1}"/>
              </a:ext>
            </a:extLst>
          </p:cNvPr>
          <p:cNvSpPr txBox="1"/>
          <p:nvPr/>
        </p:nvSpPr>
        <p:spPr>
          <a:xfrm>
            <a:off x="927945" y="192142"/>
            <a:ext cx="1296144" cy="461665"/>
          </a:xfrm>
          <a:prstGeom prst="rect">
            <a:avLst/>
          </a:prstGeom>
          <a:noFill/>
        </p:spPr>
        <p:txBody>
          <a:bodyPr wrap="square" rtlCol="0">
            <a:spAutoFit/>
          </a:bodyPr>
          <a:lstStyle/>
          <a:p>
            <a:r>
              <a:rPr lang="zh-CN" altLang="en-US" sz="2400" b="1" dirty="0">
                <a:solidFill>
                  <a:schemeClr val="tx2"/>
                </a:solidFill>
                <a:latin typeface="微软雅黑" panose="020B0503020204020204" pitchFamily="34" charset="-122"/>
                <a:ea typeface="微软雅黑" panose="020B0503020204020204" pitchFamily="34" charset="-122"/>
              </a:rPr>
              <a:t>概览</a:t>
            </a:r>
          </a:p>
        </p:txBody>
      </p:sp>
      <p:sp>
        <p:nvSpPr>
          <p:cNvPr id="9" name="文本框 8">
            <a:extLst>
              <a:ext uri="{FF2B5EF4-FFF2-40B4-BE49-F238E27FC236}">
                <a16:creationId xmlns:a16="http://schemas.microsoft.com/office/drawing/2014/main" id="{226E0509-18E0-66B8-2AC2-B80F2D615C00}"/>
              </a:ext>
            </a:extLst>
          </p:cNvPr>
          <p:cNvSpPr txBox="1"/>
          <p:nvPr/>
        </p:nvSpPr>
        <p:spPr>
          <a:xfrm>
            <a:off x="6700455" y="2618349"/>
            <a:ext cx="1959713" cy="830997"/>
          </a:xfrm>
          <a:prstGeom prst="rect">
            <a:avLst/>
          </a:prstGeom>
          <a:noFill/>
        </p:spPr>
        <p:txBody>
          <a:bodyPr wrap="square" rtlCol="0">
            <a:spAutoFit/>
          </a:bodyPr>
          <a:lstStyle/>
          <a:p>
            <a:r>
              <a:rPr lang="zh-CN" altLang="en-US" sz="1200" b="1" dirty="0">
                <a:solidFill>
                  <a:schemeClr val="bg1"/>
                </a:solidFill>
                <a:latin typeface="微软雅黑" panose="020B0503020204020204" pitchFamily="34" charset="-122"/>
                <a:ea typeface="微软雅黑" panose="020B0503020204020204" pitchFamily="34" charset="-122"/>
              </a:rPr>
              <a:t>纵向科研在绩效中报销汽油费、网络通讯费等科研活动费（绩效奖励</a:t>
            </a:r>
            <a:r>
              <a:rPr lang="en-US" altLang="zh-CN" sz="1200" b="1" dirty="0">
                <a:solidFill>
                  <a:schemeClr val="bg1"/>
                </a:solidFill>
                <a:latin typeface="微软雅黑" panose="020B0503020204020204" pitchFamily="34" charset="-122"/>
                <a:ea typeface="微软雅黑" panose="020B0503020204020204" pitchFamily="34" charset="-122"/>
              </a:rPr>
              <a:t>-</a:t>
            </a:r>
            <a:r>
              <a:rPr lang="zh-CN" altLang="en-US" sz="1200" b="1" dirty="0">
                <a:solidFill>
                  <a:schemeClr val="bg1"/>
                </a:solidFill>
                <a:latin typeface="微软雅黑" panose="020B0503020204020204" pitchFamily="34" charset="-122"/>
                <a:ea typeface="微软雅黑" panose="020B0503020204020204" pitchFamily="34" charset="-122"/>
              </a:rPr>
              <a:t>业务费</a:t>
            </a:r>
            <a:r>
              <a:rPr lang="en-US" altLang="zh-CN" sz="1200" b="1" dirty="0">
                <a:solidFill>
                  <a:schemeClr val="bg1"/>
                </a:solidFill>
                <a:latin typeface="微软雅黑" panose="020B0503020204020204" pitchFamily="34" charset="-122"/>
                <a:ea typeface="微软雅黑" panose="020B0503020204020204" pitchFamily="34" charset="-122"/>
              </a:rPr>
              <a:t>)</a:t>
            </a:r>
            <a:r>
              <a:rPr lang="zh-CN" altLang="en-US" sz="1200" b="1" dirty="0">
                <a:solidFill>
                  <a:schemeClr val="bg1"/>
                </a:solidFill>
                <a:latin typeface="微软雅黑" panose="020B0503020204020204" pitchFamily="34" charset="-122"/>
                <a:ea typeface="微软雅黑" panose="020B0503020204020204" pitchFamily="34" charset="-122"/>
              </a:rPr>
              <a:t>，无法报销接待费</a:t>
            </a:r>
          </a:p>
        </p:txBody>
      </p:sp>
      <p:sp>
        <p:nvSpPr>
          <p:cNvPr id="12" name="TextBox 21">
            <a:extLst>
              <a:ext uri="{FF2B5EF4-FFF2-40B4-BE49-F238E27FC236}">
                <a16:creationId xmlns:a16="http://schemas.microsoft.com/office/drawing/2014/main" id="{A556FA54-C126-7CF3-1929-740F3A7F426E}"/>
              </a:ext>
            </a:extLst>
          </p:cNvPr>
          <p:cNvSpPr txBox="1">
            <a:spLocks noChangeArrowheads="1"/>
          </p:cNvSpPr>
          <p:nvPr/>
        </p:nvSpPr>
        <p:spPr bwMode="auto">
          <a:xfrm>
            <a:off x="5152069" y="1332070"/>
            <a:ext cx="3740411" cy="3181192"/>
          </a:xfrm>
          <a:prstGeom prst="rect">
            <a:avLst/>
          </a:prstGeom>
          <a:noFill/>
          <a:ln w="9525">
            <a:solidFill>
              <a:schemeClr val="tx1"/>
            </a:solidFill>
            <a:miter lim="800000"/>
            <a:headEnd/>
            <a:tailEnd/>
          </a:ln>
        </p:spPr>
        <p:txBody>
          <a:bodyPr wrap="square" lIns="0" tIns="0" rIns="0" bIns="0">
            <a:spAutoFit/>
          </a:bodyPr>
          <a:lstStyle/>
          <a:p>
            <a:pPr indent="401320" algn="just">
              <a:lnSpc>
                <a:spcPct val="150000"/>
              </a:lnSpc>
            </a:pPr>
            <a:r>
              <a:rPr lang="zh-CN" altLang="en-US" sz="1400" kern="100" spc="-10" dirty="0">
                <a:effectLst/>
                <a:latin typeface="仿宋_GB2312" panose="02010609030101010101" pitchFamily="49" charset="-122"/>
                <a:ea typeface="仿宋_GB2312" panose="02010609030101010101" pitchFamily="49" charset="-122"/>
                <a:cs typeface="仿宋_GB2312" panose="02010609030101010101" pitchFamily="49" charset="-122"/>
              </a:rPr>
              <a:t>科研经费支出范围分直接经费和间接经费。</a:t>
            </a:r>
            <a:endParaRPr lang="en-US" altLang="zh-CN" sz="1400" kern="100" spc="-10" dirty="0">
              <a:effectLst/>
              <a:latin typeface="仿宋_GB2312" panose="02010609030101010101" pitchFamily="49" charset="-122"/>
              <a:ea typeface="仿宋_GB2312" panose="02010609030101010101" pitchFamily="49" charset="-122"/>
              <a:cs typeface="仿宋_GB2312" panose="02010609030101010101" pitchFamily="49" charset="-122"/>
            </a:endParaRPr>
          </a:p>
          <a:p>
            <a:pPr indent="401320" algn="just">
              <a:lnSpc>
                <a:spcPct val="150000"/>
              </a:lnSpc>
            </a:pPr>
            <a:r>
              <a:rPr lang="zh-CN" altLang="zh-CN" sz="1400" dirty="0">
                <a:solidFill>
                  <a:srgbClr val="3D3D3D"/>
                </a:solidFill>
                <a:effectLst/>
                <a:latin typeface="仿宋_GB2312" panose="02010609030101010101" pitchFamily="49" charset="-122"/>
                <a:ea typeface="仿宋_GB2312" panose="02010609030101010101" pitchFamily="49" charset="-122"/>
                <a:cs typeface="Times New Roman" panose="02020603050405020304" pitchFamily="18" charset="0"/>
              </a:rPr>
              <a:t>直接费用是指在项目实施过程中发生的与之直接相关的费用</a:t>
            </a:r>
            <a:r>
              <a:rPr lang="zh-CN" altLang="en-US" sz="1400" kern="100" spc="-10" dirty="0">
                <a:solidFill>
                  <a:srgbClr val="3D3D3D"/>
                </a:solidFill>
                <a:latin typeface="仿宋_GB2312" panose="02010609030101010101" pitchFamily="49" charset="-122"/>
                <a:ea typeface="仿宋_GB2312" panose="02010609030101010101" pitchFamily="49" charset="-122"/>
                <a:cs typeface="Times New Roman" panose="02020603050405020304" pitchFamily="18" charset="0"/>
              </a:rPr>
              <a:t>，与项目开展相关的业务费、劳务费、设备费等。</a:t>
            </a:r>
            <a:endParaRPr lang="en-US" altLang="zh-CN" sz="1400" kern="100" spc="-10" dirty="0">
              <a:solidFill>
                <a:srgbClr val="3D3D3D"/>
              </a:solidFill>
              <a:latin typeface="仿宋_GB2312" panose="02010609030101010101" pitchFamily="49" charset="-122"/>
              <a:ea typeface="仿宋_GB2312" panose="02010609030101010101" pitchFamily="49" charset="-122"/>
              <a:cs typeface="Times New Roman" panose="02020603050405020304" pitchFamily="18" charset="0"/>
            </a:endParaRPr>
          </a:p>
          <a:p>
            <a:pPr indent="401320" algn="just">
              <a:lnSpc>
                <a:spcPct val="150000"/>
              </a:lnSpc>
            </a:pPr>
            <a:r>
              <a:rPr lang="zh-CN" altLang="zh-CN" sz="1400" dirty="0">
                <a:solidFill>
                  <a:srgbClr val="3D3D3D"/>
                </a:solidFill>
                <a:effectLst/>
                <a:latin typeface="仿宋_GB2312" panose="02010609030101010101" pitchFamily="49" charset="-122"/>
                <a:ea typeface="仿宋_GB2312" panose="02010609030101010101" pitchFamily="49" charset="-122"/>
                <a:cs typeface="Times New Roman" panose="02020603050405020304" pitchFamily="18" charset="0"/>
              </a:rPr>
              <a:t>间接费用是指项目责任单位在组织实施项目过程中发生的无法在直接费用中列支的相关费用。主要包括：项目责任单位为项目研究提供的房屋占用，日常水、电、气、暖等消耗，有关管理费用的补助支出，以及激励科研人员的绩效支出等。</a:t>
            </a:r>
            <a:endParaRPr lang="en-US" altLang="zh-CN" sz="1400" dirty="0">
              <a:solidFill>
                <a:srgbClr val="3D3D3D"/>
              </a:solidFill>
              <a:effectLst/>
              <a:latin typeface="仿宋_GB2312" panose="02010609030101010101" pitchFamily="49" charset="-122"/>
              <a:ea typeface="仿宋_GB2312" panose="02010609030101010101" pitchFamily="49" charset="-122"/>
              <a:cs typeface="Times New Roman" panose="02020603050405020304" pitchFamily="18" charset="0"/>
            </a:endParaRPr>
          </a:p>
        </p:txBody>
      </p:sp>
    </p:spTree>
    <p:extLst>
      <p:ext uri="{BB962C8B-B14F-4D97-AF65-F5344CB8AC3E}">
        <p14:creationId xmlns:p14="http://schemas.microsoft.com/office/powerpoint/2010/main" val="1310398719"/>
      </p:ext>
    </p:extLst>
  </p:cSld>
  <p:clrMapOvr>
    <a:masterClrMapping/>
  </p:clrMapOvr>
  <p:transition spd="med" advTm="0">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a:off x="762000" y="630238"/>
            <a:ext cx="7840663" cy="0"/>
          </a:xfrm>
          <a:prstGeom prst="line">
            <a:avLst/>
          </a:prstGeom>
        </p:spPr>
        <p:style>
          <a:lnRef idx="1">
            <a:schemeClr val="dk1"/>
          </a:lnRef>
          <a:fillRef idx="0">
            <a:schemeClr val="dk1"/>
          </a:fillRef>
          <a:effectRef idx="0">
            <a:schemeClr val="dk1"/>
          </a:effectRef>
          <a:fontRef idx="minor">
            <a:schemeClr val="tx1"/>
          </a:fontRef>
        </p:style>
      </p:cxnSp>
      <p:sp>
        <p:nvSpPr>
          <p:cNvPr id="4" name="L 形 3"/>
          <p:cNvSpPr/>
          <p:nvPr/>
        </p:nvSpPr>
        <p:spPr>
          <a:xfrm rot="13498344">
            <a:off x="400050" y="317500"/>
            <a:ext cx="144463" cy="144463"/>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5" name="L 形 4"/>
          <p:cNvSpPr/>
          <p:nvPr/>
        </p:nvSpPr>
        <p:spPr>
          <a:xfrm rot="13498344">
            <a:off x="534988" y="317500"/>
            <a:ext cx="144462" cy="144463"/>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6" name="L 形 5"/>
          <p:cNvSpPr/>
          <p:nvPr/>
        </p:nvSpPr>
        <p:spPr>
          <a:xfrm rot="13498344">
            <a:off x="265113" y="317500"/>
            <a:ext cx="144462" cy="144463"/>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13318" name="Shape 1794"/>
          <p:cNvSpPr>
            <a:spLocks noChangeArrowheads="1"/>
          </p:cNvSpPr>
          <p:nvPr/>
        </p:nvSpPr>
        <p:spPr bwMode="auto">
          <a:xfrm>
            <a:off x="2595562" y="971550"/>
            <a:ext cx="3744416" cy="442913"/>
          </a:xfrm>
          <a:prstGeom prst="roundRect">
            <a:avLst>
              <a:gd name="adj" fmla="val 50000"/>
            </a:avLst>
          </a:prstGeom>
          <a:solidFill>
            <a:schemeClr val="accent1"/>
          </a:solidFill>
          <a:ln w="12700">
            <a:noFill/>
            <a:round/>
            <a:headEnd/>
            <a:tailEnd/>
          </a:ln>
        </p:spPr>
        <p:txBody>
          <a:bodyPr lIns="14288" tIns="14288" rIns="14288" bIns="14288" anchor="ctr"/>
          <a:lstStyle/>
          <a:p>
            <a:endParaRPr lang="zh-CN" altLang="en-US" sz="1300">
              <a:latin typeface="Calibri" pitchFamily="34" charset="0"/>
            </a:endParaRPr>
          </a:p>
        </p:txBody>
      </p:sp>
      <p:sp>
        <p:nvSpPr>
          <p:cNvPr id="13319" name="Text Placeholder 3"/>
          <p:cNvSpPr txBox="1">
            <a:spLocks noChangeArrowheads="1"/>
          </p:cNvSpPr>
          <p:nvPr/>
        </p:nvSpPr>
        <p:spPr bwMode="auto">
          <a:xfrm>
            <a:off x="2771800" y="1018242"/>
            <a:ext cx="3744416" cy="306387"/>
          </a:xfrm>
          <a:prstGeom prst="rect">
            <a:avLst/>
          </a:prstGeom>
          <a:noFill/>
          <a:ln w="9525">
            <a:noFill/>
            <a:miter lim="800000"/>
            <a:headEnd/>
            <a:tailEnd/>
          </a:ln>
        </p:spPr>
        <p:txBody>
          <a:bodyPr lIns="0" tIns="0" rIns="0" bIns="0" anchor="ctr"/>
          <a:lstStyle/>
          <a:p>
            <a:r>
              <a:rPr lang="zh-CN" altLang="en-US" sz="1600" b="1" dirty="0">
                <a:solidFill>
                  <a:srgbClr val="FDFDFD"/>
                </a:solidFill>
                <a:latin typeface="Calibri" pitchFamily="34" charset="0"/>
              </a:rPr>
              <a:t>横向科研经费预算模板</a:t>
            </a:r>
            <a:r>
              <a:rPr lang="en-US" altLang="zh-CN" sz="1600" b="1" dirty="0">
                <a:solidFill>
                  <a:srgbClr val="FDFDFD"/>
                </a:solidFill>
                <a:latin typeface="Calibri" pitchFamily="34" charset="0"/>
              </a:rPr>
              <a:t>——</a:t>
            </a:r>
            <a:r>
              <a:rPr lang="zh-CN" altLang="en-US" sz="1600" b="1" dirty="0">
                <a:solidFill>
                  <a:srgbClr val="FF0000"/>
                </a:solidFill>
                <a:latin typeface="Calibri" pitchFamily="34" charset="0"/>
              </a:rPr>
              <a:t>要点解读</a:t>
            </a:r>
          </a:p>
        </p:txBody>
      </p:sp>
      <p:sp>
        <p:nvSpPr>
          <p:cNvPr id="21" name="圆角矩形 20"/>
          <p:cNvSpPr/>
          <p:nvPr/>
        </p:nvSpPr>
        <p:spPr>
          <a:xfrm>
            <a:off x="663867" y="1585281"/>
            <a:ext cx="7191375" cy="3162886"/>
          </a:xfrm>
          <a:prstGeom prst="roundRect">
            <a:avLst>
              <a:gd name="adj" fmla="val 0"/>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13321" name="TextBox 21"/>
          <p:cNvSpPr txBox="1">
            <a:spLocks noChangeArrowheads="1"/>
          </p:cNvSpPr>
          <p:nvPr/>
        </p:nvSpPr>
        <p:spPr bwMode="auto">
          <a:xfrm>
            <a:off x="709370" y="1625731"/>
            <a:ext cx="6608058" cy="323358"/>
          </a:xfrm>
          <a:prstGeom prst="rect">
            <a:avLst/>
          </a:prstGeom>
          <a:noFill/>
          <a:ln w="9525">
            <a:noFill/>
            <a:miter lim="800000"/>
            <a:headEnd/>
            <a:tailEnd/>
          </a:ln>
        </p:spPr>
        <p:txBody>
          <a:bodyPr wrap="square" lIns="0" tIns="0" rIns="0" bIns="0">
            <a:spAutoFit/>
          </a:bodyPr>
          <a:lstStyle/>
          <a:p>
            <a:pPr algn="just">
              <a:lnSpc>
                <a:spcPct val="150000"/>
              </a:lnSpc>
            </a:pPr>
            <a:r>
              <a:rPr lang="en-US" altLang="zh-CN" sz="1600" b="1" i="0" cap="all" dirty="0">
                <a:solidFill>
                  <a:srgbClr val="333333"/>
                </a:solidFill>
                <a:effectLst/>
                <a:latin typeface="Raleway" panose="020F0502020204030204" pitchFamily="2" charset="0"/>
              </a:rPr>
              <a:t> 1.</a:t>
            </a:r>
            <a:r>
              <a:rPr lang="zh-CN" altLang="en-US" sz="1600" b="1" i="0" cap="all" dirty="0">
                <a:solidFill>
                  <a:srgbClr val="333333"/>
                </a:solidFill>
                <a:effectLst/>
                <a:latin typeface="Raleway" panose="020F0502020204030204" pitchFamily="2" charset="0"/>
              </a:rPr>
              <a:t>差旅费可选择“包干制”方式报销，出国出境不纳入因公出国管理范畴。</a:t>
            </a:r>
            <a:r>
              <a:rPr lang="en-US" altLang="zh-CN" sz="1600" dirty="0">
                <a:solidFill>
                  <a:srgbClr val="404040"/>
                </a:solidFill>
                <a:latin typeface="微软雅黑" pitchFamily="34" charset="-122"/>
                <a:ea typeface="微软雅黑" pitchFamily="34" charset="-122"/>
              </a:rPr>
              <a:t> </a:t>
            </a:r>
          </a:p>
        </p:txBody>
      </p:sp>
      <p:sp>
        <p:nvSpPr>
          <p:cNvPr id="23" name="矩形 93"/>
          <p:cNvSpPr/>
          <p:nvPr/>
        </p:nvSpPr>
        <p:spPr>
          <a:xfrm>
            <a:off x="370130" y="1345897"/>
            <a:ext cx="287337" cy="287337"/>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24" name="矩形 93"/>
          <p:cNvSpPr/>
          <p:nvPr/>
        </p:nvSpPr>
        <p:spPr>
          <a:xfrm rot="10800000">
            <a:off x="7687000" y="4587974"/>
            <a:ext cx="309617" cy="235228"/>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grpSp>
        <p:nvGrpSpPr>
          <p:cNvPr id="13325" name="组合 7"/>
          <p:cNvGrpSpPr>
            <a:grpSpLocks/>
          </p:cNvGrpSpPr>
          <p:nvPr/>
        </p:nvGrpSpPr>
        <p:grpSpPr bwMode="auto">
          <a:xfrm>
            <a:off x="1589088" y="858838"/>
            <a:ext cx="720725" cy="663575"/>
            <a:chOff x="2776628" y="1394977"/>
            <a:chExt cx="1860602" cy="1450218"/>
          </a:xfrm>
        </p:grpSpPr>
        <p:sp>
          <p:nvSpPr>
            <p:cNvPr id="40" name="等腰三角形 5"/>
            <p:cNvSpPr/>
            <p:nvPr/>
          </p:nvSpPr>
          <p:spPr>
            <a:xfrm rot="5400000">
              <a:off x="2981820" y="1189785"/>
              <a:ext cx="1450218" cy="1860602"/>
            </a:xfrm>
            <a:custGeom>
              <a:avLst/>
              <a:gdLst/>
              <a:ahLst/>
              <a:cxnLst/>
              <a:rect l="l" t="t" r="r" b="b"/>
              <a:pathLst>
                <a:path w="1450218" h="1860602">
                  <a:moveTo>
                    <a:pt x="0" y="1860602"/>
                  </a:moveTo>
                  <a:lnTo>
                    <a:pt x="0" y="132410"/>
                  </a:lnTo>
                  <a:lnTo>
                    <a:pt x="582757" y="132410"/>
                  </a:lnTo>
                  <a:lnTo>
                    <a:pt x="725109" y="0"/>
                  </a:lnTo>
                  <a:lnTo>
                    <a:pt x="867461" y="132410"/>
                  </a:lnTo>
                  <a:lnTo>
                    <a:pt x="1450218" y="132410"/>
                  </a:lnTo>
                  <a:lnTo>
                    <a:pt x="1450218" y="186060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41" name="TextBox 40"/>
            <p:cNvSpPr txBox="1"/>
            <p:nvPr/>
          </p:nvSpPr>
          <p:spPr>
            <a:xfrm>
              <a:off x="2961048" y="1655182"/>
              <a:ext cx="1336027" cy="797967"/>
            </a:xfrm>
            <a:prstGeom prst="rect">
              <a:avLst/>
            </a:prstGeom>
            <a:noFill/>
          </p:spPr>
          <p:txBody>
            <a:bodyPr lIns="0" tIns="0" rIns="0" bIns="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fontAlgn="auto">
                <a:spcBef>
                  <a:spcPts val="0"/>
                </a:spcBef>
                <a:spcAft>
                  <a:spcPts val="0"/>
                </a:spcAft>
                <a:buFontTx/>
                <a:buNone/>
                <a:defRPr/>
              </a:pPr>
              <a:r>
                <a:rPr lang="en-US" altLang="zh-CN" sz="2400" b="1" spc="300" dirty="0"/>
                <a:t>01</a:t>
              </a:r>
              <a:endParaRPr lang="zh-CN" altLang="en-US" sz="3600" b="1" spc="300" dirty="0"/>
            </a:p>
          </p:txBody>
        </p:sp>
      </p:grpSp>
      <p:sp>
        <p:nvSpPr>
          <p:cNvPr id="2" name="TextBox 21">
            <a:extLst>
              <a:ext uri="{FF2B5EF4-FFF2-40B4-BE49-F238E27FC236}">
                <a16:creationId xmlns:a16="http://schemas.microsoft.com/office/drawing/2014/main" id="{69470567-42FE-7D39-2898-C60F9BA58BAE}"/>
              </a:ext>
            </a:extLst>
          </p:cNvPr>
          <p:cNvSpPr txBox="1">
            <a:spLocks noChangeArrowheads="1"/>
          </p:cNvSpPr>
          <p:nvPr/>
        </p:nvSpPr>
        <p:spPr bwMode="auto">
          <a:xfrm>
            <a:off x="706770" y="1962811"/>
            <a:ext cx="6311900" cy="323358"/>
          </a:xfrm>
          <a:prstGeom prst="rect">
            <a:avLst/>
          </a:prstGeom>
          <a:noFill/>
          <a:ln w="9525">
            <a:noFill/>
            <a:miter lim="800000"/>
            <a:headEnd/>
            <a:tailEnd/>
          </a:ln>
        </p:spPr>
        <p:txBody>
          <a:bodyPr wrap="square" lIns="0" tIns="0" rIns="0" bIns="0">
            <a:spAutoFit/>
          </a:bodyPr>
          <a:lstStyle/>
          <a:p>
            <a:pPr algn="just">
              <a:lnSpc>
                <a:spcPct val="150000"/>
              </a:lnSpc>
            </a:pPr>
            <a:r>
              <a:rPr lang="en-US" altLang="zh-CN" sz="1600" b="1" i="0" cap="all" dirty="0">
                <a:solidFill>
                  <a:srgbClr val="333333"/>
                </a:solidFill>
                <a:effectLst/>
                <a:latin typeface="Raleway" panose="020F0502020204030204" pitchFamily="2" charset="0"/>
              </a:rPr>
              <a:t> 2.</a:t>
            </a:r>
            <a:r>
              <a:rPr lang="zh-CN" altLang="en-US" sz="1600" b="1" i="0" cap="all" dirty="0">
                <a:solidFill>
                  <a:srgbClr val="333333"/>
                </a:solidFill>
                <a:effectLst/>
                <a:latin typeface="Raleway" panose="020F0502020204030204" pitchFamily="2" charset="0"/>
              </a:rPr>
              <a:t>会议费支出本着勤俭节约原则自行安排，据实报销。</a:t>
            </a:r>
            <a:endParaRPr lang="en-US" altLang="zh-CN" sz="1600" dirty="0">
              <a:solidFill>
                <a:srgbClr val="404040"/>
              </a:solidFill>
              <a:latin typeface="微软雅黑" pitchFamily="34" charset="-122"/>
              <a:ea typeface="微软雅黑" pitchFamily="34" charset="-122"/>
            </a:endParaRPr>
          </a:p>
        </p:txBody>
      </p:sp>
      <p:sp>
        <p:nvSpPr>
          <p:cNvPr id="7" name="TextBox 21">
            <a:extLst>
              <a:ext uri="{FF2B5EF4-FFF2-40B4-BE49-F238E27FC236}">
                <a16:creationId xmlns:a16="http://schemas.microsoft.com/office/drawing/2014/main" id="{20EAB48F-CE58-8F01-B7E7-494B625ADEC2}"/>
              </a:ext>
            </a:extLst>
          </p:cNvPr>
          <p:cNvSpPr txBox="1">
            <a:spLocks noChangeArrowheads="1"/>
          </p:cNvSpPr>
          <p:nvPr/>
        </p:nvSpPr>
        <p:spPr bwMode="auto">
          <a:xfrm>
            <a:off x="752209" y="3690249"/>
            <a:ext cx="6311900" cy="323358"/>
          </a:xfrm>
          <a:prstGeom prst="rect">
            <a:avLst/>
          </a:prstGeom>
          <a:noFill/>
          <a:ln w="9525">
            <a:noFill/>
            <a:miter lim="800000"/>
            <a:headEnd/>
            <a:tailEnd/>
          </a:ln>
        </p:spPr>
        <p:txBody>
          <a:bodyPr wrap="square" lIns="0" tIns="0" rIns="0" bIns="0">
            <a:spAutoFit/>
          </a:bodyPr>
          <a:lstStyle/>
          <a:p>
            <a:pPr algn="just">
              <a:lnSpc>
                <a:spcPct val="150000"/>
              </a:lnSpc>
            </a:pPr>
            <a:r>
              <a:rPr lang="en-US" altLang="zh-CN" sz="1600" b="1" i="0" cap="all" dirty="0">
                <a:solidFill>
                  <a:srgbClr val="333333"/>
                </a:solidFill>
                <a:effectLst/>
                <a:latin typeface="Raleway" panose="020F0502020204030204" pitchFamily="2" charset="0"/>
              </a:rPr>
              <a:t>7.</a:t>
            </a:r>
            <a:r>
              <a:rPr lang="zh-CN" altLang="en-US" sz="1600" b="1" i="0" cap="all" dirty="0">
                <a:solidFill>
                  <a:srgbClr val="333333"/>
                </a:solidFill>
                <a:effectLst/>
                <a:latin typeface="Raleway" panose="020F0502020204030204" pitchFamily="2" charset="0"/>
              </a:rPr>
              <a:t>科研项目负责人审批。（签合同：＞</a:t>
            </a:r>
            <a:r>
              <a:rPr lang="en-US" altLang="zh-CN" sz="1600" b="1" i="0" cap="all" dirty="0">
                <a:solidFill>
                  <a:srgbClr val="333333"/>
                </a:solidFill>
                <a:effectLst/>
                <a:latin typeface="Raleway" panose="020F0502020204030204" pitchFamily="2" charset="0"/>
              </a:rPr>
              <a:t>1</a:t>
            </a:r>
            <a:r>
              <a:rPr lang="zh-CN" altLang="en-US" sz="1600" b="1" i="0" cap="all" dirty="0">
                <a:solidFill>
                  <a:srgbClr val="333333"/>
                </a:solidFill>
                <a:effectLst/>
                <a:latin typeface="Raleway" panose="020F0502020204030204" pitchFamily="2" charset="0"/>
              </a:rPr>
              <a:t>万服务类、</a:t>
            </a:r>
            <a:r>
              <a:rPr lang="en-US" altLang="zh-CN" sz="1600" b="1" i="0" cap="all" dirty="0">
                <a:solidFill>
                  <a:srgbClr val="333333"/>
                </a:solidFill>
                <a:effectLst/>
                <a:latin typeface="Raleway" panose="020F0502020204030204" pitchFamily="2" charset="0"/>
              </a:rPr>
              <a:t>10-40</a:t>
            </a:r>
            <a:r>
              <a:rPr lang="zh-CN" altLang="en-US" sz="1600" b="1" i="0" cap="all" dirty="0">
                <a:solidFill>
                  <a:srgbClr val="333333"/>
                </a:solidFill>
                <a:effectLst/>
                <a:latin typeface="Raleway" panose="020F0502020204030204" pitchFamily="2" charset="0"/>
              </a:rPr>
              <a:t>万，≥</a:t>
            </a:r>
            <a:r>
              <a:rPr lang="en-US" altLang="zh-CN" sz="1600" b="1" i="0" cap="all" dirty="0">
                <a:solidFill>
                  <a:srgbClr val="333333"/>
                </a:solidFill>
                <a:effectLst/>
                <a:latin typeface="Raleway" panose="020F0502020204030204" pitchFamily="2" charset="0"/>
              </a:rPr>
              <a:t>40</a:t>
            </a:r>
            <a:r>
              <a:rPr lang="zh-CN" altLang="en-US" sz="1600" b="1" i="0" cap="all" dirty="0">
                <a:solidFill>
                  <a:srgbClr val="333333"/>
                </a:solidFill>
                <a:effectLst/>
                <a:latin typeface="Raleway" panose="020F0502020204030204" pitchFamily="2" charset="0"/>
              </a:rPr>
              <a:t>万）</a:t>
            </a:r>
            <a:endParaRPr lang="en-US" altLang="zh-CN" sz="1600" dirty="0">
              <a:solidFill>
                <a:srgbClr val="404040"/>
              </a:solidFill>
              <a:latin typeface="微软雅黑" pitchFamily="34" charset="-122"/>
              <a:ea typeface="微软雅黑" pitchFamily="34" charset="-122"/>
            </a:endParaRPr>
          </a:p>
        </p:txBody>
      </p:sp>
      <p:sp>
        <p:nvSpPr>
          <p:cNvPr id="8" name="TextBox 21">
            <a:extLst>
              <a:ext uri="{FF2B5EF4-FFF2-40B4-BE49-F238E27FC236}">
                <a16:creationId xmlns:a16="http://schemas.microsoft.com/office/drawing/2014/main" id="{5D6E1E04-3AEA-F016-696D-65760D677C82}"/>
              </a:ext>
            </a:extLst>
          </p:cNvPr>
          <p:cNvSpPr txBox="1">
            <a:spLocks noChangeArrowheads="1"/>
          </p:cNvSpPr>
          <p:nvPr/>
        </p:nvSpPr>
        <p:spPr bwMode="auto">
          <a:xfrm>
            <a:off x="705817" y="2285123"/>
            <a:ext cx="6311900" cy="323358"/>
          </a:xfrm>
          <a:prstGeom prst="rect">
            <a:avLst/>
          </a:prstGeom>
          <a:noFill/>
          <a:ln w="9525">
            <a:noFill/>
            <a:miter lim="800000"/>
            <a:headEnd/>
            <a:tailEnd/>
          </a:ln>
        </p:spPr>
        <p:txBody>
          <a:bodyPr wrap="square" lIns="0" tIns="0" rIns="0" bIns="0">
            <a:spAutoFit/>
          </a:bodyPr>
          <a:lstStyle/>
          <a:p>
            <a:pPr algn="just">
              <a:lnSpc>
                <a:spcPct val="150000"/>
              </a:lnSpc>
            </a:pPr>
            <a:r>
              <a:rPr lang="en-US" altLang="zh-CN" sz="1600" b="1" i="0" cap="all" dirty="0">
                <a:solidFill>
                  <a:srgbClr val="333333"/>
                </a:solidFill>
                <a:effectLst/>
                <a:latin typeface="Raleway" panose="020F0502020204030204" pitchFamily="2" charset="0"/>
              </a:rPr>
              <a:t> 3.</a:t>
            </a:r>
            <a:r>
              <a:rPr lang="zh-CN" altLang="en-US" sz="1600" b="1" i="0" cap="all" dirty="0">
                <a:solidFill>
                  <a:srgbClr val="333333"/>
                </a:solidFill>
                <a:effectLst/>
                <a:latin typeface="Raleway" panose="020F0502020204030204" pitchFamily="2" charset="0"/>
              </a:rPr>
              <a:t>可按照</a:t>
            </a:r>
            <a:r>
              <a:rPr lang="zh-CN" altLang="en-US" sz="1600" b="1" i="0" cap="all" dirty="0">
                <a:solidFill>
                  <a:srgbClr val="FF0000"/>
                </a:solidFill>
                <a:effectLst/>
                <a:latin typeface="Raleway" panose="020F0502020204030204" pitchFamily="2" charset="0"/>
              </a:rPr>
              <a:t>合同</a:t>
            </a:r>
            <a:r>
              <a:rPr lang="zh-CN" altLang="en-US" sz="1600" b="1" i="0" cap="all" dirty="0">
                <a:solidFill>
                  <a:srgbClr val="333333"/>
                </a:solidFill>
                <a:effectLst/>
                <a:latin typeface="Raleway" panose="020F0502020204030204" pitchFamily="2" charset="0"/>
              </a:rPr>
              <a:t>约定购置代购设备费，不纳入学校固定资产管理。</a:t>
            </a:r>
            <a:endParaRPr lang="en-US" altLang="zh-CN" sz="1600" dirty="0">
              <a:solidFill>
                <a:srgbClr val="404040"/>
              </a:solidFill>
              <a:latin typeface="微软雅黑" pitchFamily="34" charset="-122"/>
              <a:ea typeface="微软雅黑" pitchFamily="34" charset="-122"/>
            </a:endParaRPr>
          </a:p>
        </p:txBody>
      </p:sp>
      <p:sp>
        <p:nvSpPr>
          <p:cNvPr id="9" name="TextBox 21">
            <a:extLst>
              <a:ext uri="{FF2B5EF4-FFF2-40B4-BE49-F238E27FC236}">
                <a16:creationId xmlns:a16="http://schemas.microsoft.com/office/drawing/2014/main" id="{6A0AC91D-9DB1-415E-D64E-671BA389856B}"/>
              </a:ext>
            </a:extLst>
          </p:cNvPr>
          <p:cNvSpPr txBox="1">
            <a:spLocks noChangeArrowheads="1"/>
          </p:cNvSpPr>
          <p:nvPr/>
        </p:nvSpPr>
        <p:spPr bwMode="auto">
          <a:xfrm>
            <a:off x="741447" y="2989959"/>
            <a:ext cx="6311900" cy="323358"/>
          </a:xfrm>
          <a:prstGeom prst="rect">
            <a:avLst/>
          </a:prstGeom>
          <a:noFill/>
          <a:ln w="9525">
            <a:noFill/>
            <a:miter lim="800000"/>
            <a:headEnd/>
            <a:tailEnd/>
          </a:ln>
        </p:spPr>
        <p:txBody>
          <a:bodyPr wrap="square" lIns="0" tIns="0" rIns="0" bIns="0">
            <a:spAutoFit/>
          </a:bodyPr>
          <a:lstStyle/>
          <a:p>
            <a:pPr algn="just">
              <a:lnSpc>
                <a:spcPct val="150000"/>
              </a:lnSpc>
            </a:pPr>
            <a:r>
              <a:rPr lang="en-US" altLang="zh-CN" sz="1600" b="1" i="0" cap="all" dirty="0">
                <a:solidFill>
                  <a:srgbClr val="333333"/>
                </a:solidFill>
                <a:effectLst/>
                <a:latin typeface="Raleway" panose="020F0502020204030204" pitchFamily="2" charset="0"/>
              </a:rPr>
              <a:t>5.</a:t>
            </a:r>
            <a:r>
              <a:rPr lang="zh-CN" altLang="en-US" sz="1600" b="1" i="0" cap="all" dirty="0">
                <a:solidFill>
                  <a:srgbClr val="333333"/>
                </a:solidFill>
                <a:effectLst/>
                <a:latin typeface="Raleway" panose="020F0502020204030204" pitchFamily="2" charset="0"/>
              </a:rPr>
              <a:t>劳务费未作比例限制。</a:t>
            </a:r>
            <a:endParaRPr lang="en-US" altLang="zh-CN" sz="1600" dirty="0">
              <a:solidFill>
                <a:srgbClr val="404040"/>
              </a:solidFill>
              <a:latin typeface="微软雅黑" pitchFamily="34" charset="-122"/>
              <a:ea typeface="微软雅黑" pitchFamily="34" charset="-122"/>
            </a:endParaRPr>
          </a:p>
        </p:txBody>
      </p:sp>
      <p:sp>
        <p:nvSpPr>
          <p:cNvPr id="10" name="TextBox 21">
            <a:extLst>
              <a:ext uri="{FF2B5EF4-FFF2-40B4-BE49-F238E27FC236}">
                <a16:creationId xmlns:a16="http://schemas.microsoft.com/office/drawing/2014/main" id="{4B5ADAD1-3267-343E-E6D9-E40FE7490DC6}"/>
              </a:ext>
            </a:extLst>
          </p:cNvPr>
          <p:cNvSpPr txBox="1">
            <a:spLocks noChangeArrowheads="1"/>
          </p:cNvSpPr>
          <p:nvPr/>
        </p:nvSpPr>
        <p:spPr bwMode="auto">
          <a:xfrm>
            <a:off x="741447" y="2629460"/>
            <a:ext cx="7023926" cy="323358"/>
          </a:xfrm>
          <a:prstGeom prst="rect">
            <a:avLst/>
          </a:prstGeom>
          <a:noFill/>
          <a:ln w="9525">
            <a:noFill/>
            <a:miter lim="800000"/>
            <a:headEnd/>
            <a:tailEnd/>
          </a:ln>
        </p:spPr>
        <p:txBody>
          <a:bodyPr wrap="square" lIns="0" tIns="0" rIns="0" bIns="0">
            <a:spAutoFit/>
          </a:bodyPr>
          <a:lstStyle/>
          <a:p>
            <a:pPr algn="just">
              <a:lnSpc>
                <a:spcPct val="150000"/>
              </a:lnSpc>
            </a:pPr>
            <a:r>
              <a:rPr lang="en-US" altLang="zh-CN" sz="1600" b="1" i="0" cap="all" dirty="0">
                <a:solidFill>
                  <a:srgbClr val="333333"/>
                </a:solidFill>
                <a:effectLst/>
                <a:latin typeface="Raleway" panose="020F0502020204030204" pitchFamily="2" charset="0"/>
              </a:rPr>
              <a:t>4.</a:t>
            </a:r>
            <a:r>
              <a:rPr lang="zh-CN" altLang="en-US" sz="1600" b="1" i="0" cap="all" dirty="0">
                <a:solidFill>
                  <a:srgbClr val="333333"/>
                </a:solidFill>
                <a:effectLst/>
                <a:latin typeface="Raleway" panose="020F0502020204030204" pitchFamily="2" charset="0"/>
              </a:rPr>
              <a:t>因科研工作产生的汽油费、网费（非充值）列入直接经费中的科研活动费。</a:t>
            </a:r>
            <a:endParaRPr lang="en-US" altLang="zh-CN" sz="1600" dirty="0">
              <a:solidFill>
                <a:srgbClr val="404040"/>
              </a:solidFill>
              <a:latin typeface="微软雅黑" pitchFamily="34" charset="-122"/>
              <a:ea typeface="微软雅黑" pitchFamily="34" charset="-122"/>
            </a:endParaRPr>
          </a:p>
        </p:txBody>
      </p:sp>
      <p:sp>
        <p:nvSpPr>
          <p:cNvPr id="11" name="TextBox 21">
            <a:extLst>
              <a:ext uri="{FF2B5EF4-FFF2-40B4-BE49-F238E27FC236}">
                <a16:creationId xmlns:a16="http://schemas.microsoft.com/office/drawing/2014/main" id="{9F57DE05-15EB-FF68-A26D-32987322C7D5}"/>
              </a:ext>
            </a:extLst>
          </p:cNvPr>
          <p:cNvSpPr txBox="1">
            <a:spLocks noChangeArrowheads="1"/>
          </p:cNvSpPr>
          <p:nvPr/>
        </p:nvSpPr>
        <p:spPr bwMode="auto">
          <a:xfrm>
            <a:off x="752209" y="3351975"/>
            <a:ext cx="6311900" cy="323358"/>
          </a:xfrm>
          <a:prstGeom prst="rect">
            <a:avLst/>
          </a:prstGeom>
          <a:noFill/>
          <a:ln w="9525">
            <a:noFill/>
            <a:miter lim="800000"/>
            <a:headEnd/>
            <a:tailEnd/>
          </a:ln>
        </p:spPr>
        <p:txBody>
          <a:bodyPr wrap="square" lIns="0" tIns="0" rIns="0" bIns="0">
            <a:spAutoFit/>
          </a:bodyPr>
          <a:lstStyle/>
          <a:p>
            <a:pPr algn="just">
              <a:lnSpc>
                <a:spcPct val="150000"/>
              </a:lnSpc>
            </a:pPr>
            <a:r>
              <a:rPr lang="en-US" altLang="zh-CN" sz="1600" b="1" i="0" cap="all" dirty="0">
                <a:solidFill>
                  <a:srgbClr val="333333"/>
                </a:solidFill>
                <a:effectLst/>
                <a:latin typeface="Raleway" panose="020F0502020204030204" pitchFamily="2" charset="0"/>
              </a:rPr>
              <a:t>6.</a:t>
            </a:r>
            <a:r>
              <a:rPr lang="zh-CN" altLang="en-US" sz="1600" b="1" i="0" cap="all" dirty="0">
                <a:solidFill>
                  <a:srgbClr val="333333"/>
                </a:solidFill>
                <a:effectLst/>
                <a:latin typeface="Raleway" panose="020F0502020204030204" pitchFamily="2" charset="0"/>
              </a:rPr>
              <a:t>科研活动产生的接待费从绩效经费中列支。</a:t>
            </a:r>
            <a:endParaRPr lang="en-US" altLang="zh-CN" sz="1600" dirty="0">
              <a:solidFill>
                <a:srgbClr val="404040"/>
              </a:solidFill>
              <a:latin typeface="微软雅黑" pitchFamily="34" charset="-122"/>
              <a:ea typeface="微软雅黑" pitchFamily="34" charset="-122"/>
            </a:endParaRPr>
          </a:p>
        </p:txBody>
      </p:sp>
      <p:sp>
        <p:nvSpPr>
          <p:cNvPr id="12" name="椭圆 11">
            <a:extLst>
              <a:ext uri="{FF2B5EF4-FFF2-40B4-BE49-F238E27FC236}">
                <a16:creationId xmlns:a16="http://schemas.microsoft.com/office/drawing/2014/main" id="{7841F79E-1568-C745-B2AD-11020AB457E3}"/>
              </a:ext>
            </a:extLst>
          </p:cNvPr>
          <p:cNvSpPr/>
          <p:nvPr/>
        </p:nvSpPr>
        <p:spPr>
          <a:xfrm>
            <a:off x="7596336" y="2373809"/>
            <a:ext cx="1363203" cy="719314"/>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a:extLst>
              <a:ext uri="{FF2B5EF4-FFF2-40B4-BE49-F238E27FC236}">
                <a16:creationId xmlns:a16="http://schemas.microsoft.com/office/drawing/2014/main" id="{D0D57E4F-1FB5-643E-A865-CE9ED8EAFA94}"/>
              </a:ext>
            </a:extLst>
          </p:cNvPr>
          <p:cNvSpPr txBox="1"/>
          <p:nvPr/>
        </p:nvSpPr>
        <p:spPr>
          <a:xfrm>
            <a:off x="7596336" y="2523482"/>
            <a:ext cx="1363203" cy="461665"/>
          </a:xfrm>
          <a:prstGeom prst="rect">
            <a:avLst/>
          </a:prstGeom>
          <a:noFill/>
        </p:spPr>
        <p:txBody>
          <a:bodyPr wrap="square" rtlCol="0">
            <a:spAutoFit/>
          </a:bodyPr>
          <a:lstStyle/>
          <a:p>
            <a:r>
              <a:rPr lang="zh-CN" altLang="en-US" sz="1200" b="1" cap="all" dirty="0">
                <a:solidFill>
                  <a:srgbClr val="333333"/>
                </a:solidFill>
                <a:latin typeface="Raleway" panose="020F0502020204030204" pitchFamily="2" charset="0"/>
              </a:rPr>
              <a:t>≤</a:t>
            </a:r>
            <a:r>
              <a:rPr lang="zh-CN" altLang="en-US" sz="1200" b="1" i="0" cap="all" dirty="0">
                <a:solidFill>
                  <a:srgbClr val="333333"/>
                </a:solidFill>
                <a:effectLst/>
                <a:latin typeface="Raleway" panose="020F0502020204030204" pitchFamily="2" charset="0"/>
              </a:rPr>
              <a:t>可提成经费</a:t>
            </a:r>
            <a:r>
              <a:rPr lang="en-US" altLang="zh-CN" sz="1200" b="1" i="0" cap="all" dirty="0">
                <a:solidFill>
                  <a:srgbClr val="333333"/>
                </a:solidFill>
                <a:effectLst/>
                <a:latin typeface="Raleway" panose="020F0502020204030204" pitchFamily="2" charset="0"/>
              </a:rPr>
              <a:t>20%</a:t>
            </a:r>
            <a:r>
              <a:rPr lang="zh-CN" altLang="en-US" sz="1200" b="1" i="0" cap="all" dirty="0">
                <a:solidFill>
                  <a:srgbClr val="333333"/>
                </a:solidFill>
                <a:effectLst/>
                <a:latin typeface="Raleway" panose="020F0502020204030204" pitchFamily="2" charset="0"/>
              </a:rPr>
              <a:t>，单笔不超</a:t>
            </a:r>
            <a:r>
              <a:rPr lang="en-US" altLang="zh-CN" sz="1200" b="1" i="0" cap="all" dirty="0">
                <a:solidFill>
                  <a:srgbClr val="333333"/>
                </a:solidFill>
                <a:effectLst/>
                <a:latin typeface="Raleway" panose="020F0502020204030204" pitchFamily="2" charset="0"/>
              </a:rPr>
              <a:t>800</a:t>
            </a:r>
            <a:r>
              <a:rPr lang="zh-CN" altLang="en-US" sz="1200" b="1" i="0" cap="all" dirty="0">
                <a:solidFill>
                  <a:srgbClr val="333333"/>
                </a:solidFill>
                <a:effectLst/>
                <a:latin typeface="Raleway" panose="020F0502020204030204" pitchFamily="2" charset="0"/>
              </a:rPr>
              <a:t>。</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6" name="椭圆 15">
            <a:extLst>
              <a:ext uri="{FF2B5EF4-FFF2-40B4-BE49-F238E27FC236}">
                <a16:creationId xmlns:a16="http://schemas.microsoft.com/office/drawing/2014/main" id="{9C63A9FA-A94E-7938-2097-7AE2E1B15E03}"/>
              </a:ext>
            </a:extLst>
          </p:cNvPr>
          <p:cNvSpPr/>
          <p:nvPr/>
        </p:nvSpPr>
        <p:spPr>
          <a:xfrm>
            <a:off x="4644008" y="3212849"/>
            <a:ext cx="1296143" cy="552286"/>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a:extLst>
              <a:ext uri="{FF2B5EF4-FFF2-40B4-BE49-F238E27FC236}">
                <a16:creationId xmlns:a16="http://schemas.microsoft.com/office/drawing/2014/main" id="{7EE6381A-057D-2886-18CA-96CDC8FBEB23}"/>
              </a:ext>
            </a:extLst>
          </p:cNvPr>
          <p:cNvSpPr txBox="1"/>
          <p:nvPr/>
        </p:nvSpPr>
        <p:spPr>
          <a:xfrm>
            <a:off x="4644008" y="3421169"/>
            <a:ext cx="1363203" cy="276999"/>
          </a:xfrm>
          <a:prstGeom prst="rect">
            <a:avLst/>
          </a:prstGeom>
          <a:noFill/>
        </p:spPr>
        <p:txBody>
          <a:bodyPr wrap="square" rtlCol="0">
            <a:spAutoFit/>
          </a:bodyPr>
          <a:lstStyle/>
          <a:p>
            <a:r>
              <a:rPr lang="zh-CN" altLang="en-US" sz="1200" b="1" cap="all" dirty="0">
                <a:solidFill>
                  <a:srgbClr val="333333"/>
                </a:solidFill>
                <a:latin typeface="Raleway" panose="020F0502020204030204" pitchFamily="2" charset="0"/>
              </a:rPr>
              <a:t>≤</a:t>
            </a:r>
            <a:r>
              <a:rPr lang="zh-CN" altLang="en-US" sz="1200" b="1" i="0" cap="all" dirty="0">
                <a:solidFill>
                  <a:srgbClr val="333333"/>
                </a:solidFill>
                <a:effectLst/>
                <a:latin typeface="Raleway" panose="020F0502020204030204" pitchFamily="2" charset="0"/>
              </a:rPr>
              <a:t>绩效经费</a:t>
            </a:r>
            <a:r>
              <a:rPr lang="en-US" altLang="zh-CN" sz="1200" b="1" i="0" cap="all" dirty="0">
                <a:solidFill>
                  <a:srgbClr val="333333"/>
                </a:solidFill>
                <a:effectLst/>
                <a:latin typeface="Raleway" panose="020F0502020204030204" pitchFamily="2" charset="0"/>
              </a:rPr>
              <a:t>15%</a:t>
            </a:r>
            <a:r>
              <a:rPr lang="zh-CN" altLang="en-US" sz="1200" b="1" cap="all" dirty="0">
                <a:solidFill>
                  <a:srgbClr val="333333"/>
                </a:solidFill>
                <a:latin typeface="Raleway" panose="020F0502020204030204" pitchFamily="2" charset="0"/>
              </a:rPr>
              <a:t>。</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8" name="TextBox 21">
            <a:extLst>
              <a:ext uri="{FF2B5EF4-FFF2-40B4-BE49-F238E27FC236}">
                <a16:creationId xmlns:a16="http://schemas.microsoft.com/office/drawing/2014/main" id="{71D47184-35CD-D843-A60F-7E3AC7D3F753}"/>
              </a:ext>
            </a:extLst>
          </p:cNvPr>
          <p:cNvSpPr txBox="1">
            <a:spLocks noChangeArrowheads="1"/>
          </p:cNvSpPr>
          <p:nvPr/>
        </p:nvSpPr>
        <p:spPr bwMode="auto">
          <a:xfrm>
            <a:off x="752209" y="4044311"/>
            <a:ext cx="6934790" cy="692690"/>
          </a:xfrm>
          <a:prstGeom prst="rect">
            <a:avLst/>
          </a:prstGeom>
          <a:noFill/>
          <a:ln w="9525">
            <a:noFill/>
            <a:miter lim="800000"/>
            <a:headEnd/>
            <a:tailEnd/>
          </a:ln>
        </p:spPr>
        <p:txBody>
          <a:bodyPr wrap="square" lIns="0" tIns="0" rIns="0" bIns="0">
            <a:spAutoFit/>
          </a:bodyPr>
          <a:lstStyle/>
          <a:p>
            <a:pPr algn="just">
              <a:lnSpc>
                <a:spcPct val="150000"/>
              </a:lnSpc>
            </a:pPr>
            <a:r>
              <a:rPr lang="en-US" altLang="zh-CN" sz="1600" b="1" i="0" cap="all" dirty="0">
                <a:solidFill>
                  <a:srgbClr val="333333"/>
                </a:solidFill>
                <a:effectLst/>
                <a:latin typeface="Raleway" panose="020F0502020204030204" pitchFamily="2" charset="0"/>
              </a:rPr>
              <a:t>8.</a:t>
            </a:r>
            <a:r>
              <a:rPr lang="zh-CN" altLang="en-US" sz="1600" b="1" i="0" cap="all" dirty="0">
                <a:solidFill>
                  <a:srgbClr val="333333"/>
                </a:solidFill>
                <a:effectLst/>
                <a:latin typeface="Raleway" panose="020F0502020204030204" pitchFamily="2" charset="0"/>
              </a:rPr>
              <a:t>结题后结余经费转入横向科研发展基金。（三种方式：①全部用于直接支出②全部提取绩效奖励</a:t>
            </a:r>
            <a:r>
              <a:rPr lang="zh-CN" altLang="en-US" sz="1600" b="1" cap="all" dirty="0">
                <a:solidFill>
                  <a:srgbClr val="333333"/>
                </a:solidFill>
                <a:latin typeface="Raleway" panose="020F0502020204030204" pitchFamily="2" charset="0"/>
              </a:rPr>
              <a:t>（学校提取</a:t>
            </a:r>
            <a:r>
              <a:rPr lang="en-US" altLang="zh-CN" sz="1600" b="1" cap="all" dirty="0">
                <a:solidFill>
                  <a:srgbClr val="333333"/>
                </a:solidFill>
                <a:latin typeface="Raleway" panose="020F0502020204030204" pitchFamily="2" charset="0"/>
              </a:rPr>
              <a:t>10%</a:t>
            </a:r>
            <a:r>
              <a:rPr lang="zh-CN" altLang="en-US" sz="1600" b="1" cap="all" dirty="0">
                <a:solidFill>
                  <a:srgbClr val="333333"/>
                </a:solidFill>
                <a:latin typeface="Raleway" panose="020F0502020204030204" pitchFamily="2" charset="0"/>
              </a:rPr>
              <a:t>统筹</a:t>
            </a:r>
            <a:r>
              <a:rPr lang="zh-CN" altLang="en-US" sz="1600" b="1" i="0" cap="all" dirty="0">
                <a:solidFill>
                  <a:srgbClr val="333333"/>
                </a:solidFill>
                <a:effectLst/>
                <a:latin typeface="Raleway" panose="020F0502020204030204" pitchFamily="2" charset="0"/>
              </a:rPr>
              <a:t>）③按比例。）</a:t>
            </a:r>
            <a:endParaRPr lang="en-US" altLang="zh-CN" sz="1600" dirty="0">
              <a:solidFill>
                <a:srgbClr val="404040"/>
              </a:solidFill>
              <a:latin typeface="微软雅黑" pitchFamily="34" charset="-122"/>
              <a:ea typeface="微软雅黑" pitchFamily="34" charset="-122"/>
            </a:endParaRPr>
          </a:p>
        </p:txBody>
      </p:sp>
    </p:spTree>
    <p:extLst>
      <p:ext uri="{BB962C8B-B14F-4D97-AF65-F5344CB8AC3E}">
        <p14:creationId xmlns:p14="http://schemas.microsoft.com/office/powerpoint/2010/main" val="3937873686"/>
      </p:ext>
    </p:extLst>
  </p:cSld>
  <p:clrMapOvr>
    <a:masterClrMapping/>
  </p:clrMapOvr>
  <p:transition spd="med" advTm="0">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a:off x="762000" y="630238"/>
            <a:ext cx="7840663" cy="0"/>
          </a:xfrm>
          <a:prstGeom prst="line">
            <a:avLst/>
          </a:prstGeom>
        </p:spPr>
        <p:style>
          <a:lnRef idx="1">
            <a:schemeClr val="dk1"/>
          </a:lnRef>
          <a:fillRef idx="0">
            <a:schemeClr val="dk1"/>
          </a:fillRef>
          <a:effectRef idx="0">
            <a:schemeClr val="dk1"/>
          </a:effectRef>
          <a:fontRef idx="minor">
            <a:schemeClr val="tx1"/>
          </a:fontRef>
        </p:style>
      </p:cxnSp>
      <p:sp>
        <p:nvSpPr>
          <p:cNvPr id="4" name="L 形 3"/>
          <p:cNvSpPr/>
          <p:nvPr/>
        </p:nvSpPr>
        <p:spPr>
          <a:xfrm rot="13498344">
            <a:off x="400050" y="317500"/>
            <a:ext cx="144463" cy="144463"/>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5" name="L 形 4"/>
          <p:cNvSpPr/>
          <p:nvPr/>
        </p:nvSpPr>
        <p:spPr>
          <a:xfrm rot="13498344">
            <a:off x="534988" y="317500"/>
            <a:ext cx="144462" cy="144463"/>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6" name="L 形 5"/>
          <p:cNvSpPr/>
          <p:nvPr/>
        </p:nvSpPr>
        <p:spPr>
          <a:xfrm rot="13498344">
            <a:off x="265113" y="317500"/>
            <a:ext cx="144462" cy="144463"/>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13318" name="Shape 1794"/>
          <p:cNvSpPr>
            <a:spLocks noChangeArrowheads="1"/>
          </p:cNvSpPr>
          <p:nvPr/>
        </p:nvSpPr>
        <p:spPr bwMode="auto">
          <a:xfrm>
            <a:off x="2595563" y="971550"/>
            <a:ext cx="2284412" cy="442913"/>
          </a:xfrm>
          <a:prstGeom prst="roundRect">
            <a:avLst>
              <a:gd name="adj" fmla="val 50000"/>
            </a:avLst>
          </a:prstGeom>
          <a:solidFill>
            <a:schemeClr val="accent1"/>
          </a:solidFill>
          <a:ln w="12700">
            <a:noFill/>
            <a:round/>
            <a:headEnd/>
            <a:tailEnd/>
          </a:ln>
        </p:spPr>
        <p:txBody>
          <a:bodyPr lIns="14288" tIns="14288" rIns="14288" bIns="14288" anchor="ctr"/>
          <a:lstStyle/>
          <a:p>
            <a:endParaRPr lang="zh-CN" altLang="en-US" sz="1300">
              <a:latin typeface="Calibri" pitchFamily="34" charset="0"/>
            </a:endParaRPr>
          </a:p>
        </p:txBody>
      </p:sp>
      <p:sp>
        <p:nvSpPr>
          <p:cNvPr id="13319" name="Text Placeholder 3"/>
          <p:cNvSpPr txBox="1">
            <a:spLocks noChangeArrowheads="1"/>
          </p:cNvSpPr>
          <p:nvPr/>
        </p:nvSpPr>
        <p:spPr bwMode="auto">
          <a:xfrm>
            <a:off x="2771800" y="1036638"/>
            <a:ext cx="2713038" cy="306387"/>
          </a:xfrm>
          <a:prstGeom prst="rect">
            <a:avLst/>
          </a:prstGeom>
          <a:noFill/>
          <a:ln w="9525">
            <a:noFill/>
            <a:miter lim="800000"/>
            <a:headEnd/>
            <a:tailEnd/>
          </a:ln>
        </p:spPr>
        <p:txBody>
          <a:bodyPr lIns="0" tIns="0" rIns="0" bIns="0" anchor="ctr"/>
          <a:lstStyle/>
          <a:p>
            <a:r>
              <a:rPr lang="zh-CN" altLang="en-US" sz="1600" b="1" dirty="0">
                <a:solidFill>
                  <a:srgbClr val="FDFDFD"/>
                </a:solidFill>
                <a:latin typeface="Calibri" pitchFamily="34" charset="0"/>
              </a:rPr>
              <a:t>横向科研经费预算模板</a:t>
            </a:r>
          </a:p>
        </p:txBody>
      </p:sp>
      <p:sp>
        <p:nvSpPr>
          <p:cNvPr id="21" name="圆角矩形 20"/>
          <p:cNvSpPr/>
          <p:nvPr/>
        </p:nvSpPr>
        <p:spPr>
          <a:xfrm>
            <a:off x="720725" y="1587501"/>
            <a:ext cx="7191375" cy="1992361"/>
          </a:xfrm>
          <a:prstGeom prst="roundRect">
            <a:avLst>
              <a:gd name="adj" fmla="val 0"/>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13321" name="TextBox 21"/>
          <p:cNvSpPr txBox="1">
            <a:spLocks noChangeArrowheads="1"/>
          </p:cNvSpPr>
          <p:nvPr/>
        </p:nvSpPr>
        <p:spPr bwMode="auto">
          <a:xfrm>
            <a:off x="2309812" y="1408113"/>
            <a:ext cx="6311900" cy="1673920"/>
          </a:xfrm>
          <a:prstGeom prst="rect">
            <a:avLst/>
          </a:prstGeom>
          <a:noFill/>
          <a:ln w="9525">
            <a:noFill/>
            <a:miter lim="800000"/>
            <a:headEnd/>
            <a:tailEnd/>
          </a:ln>
        </p:spPr>
        <p:txBody>
          <a:bodyPr wrap="square" lIns="0" tIns="0" rIns="0" bIns="0">
            <a:spAutoFit/>
          </a:bodyPr>
          <a:lstStyle/>
          <a:p>
            <a:pPr algn="just">
              <a:lnSpc>
                <a:spcPct val="150000"/>
              </a:lnSpc>
            </a:pPr>
            <a:endParaRPr lang="en-US" altLang="zh-CN" sz="1600" b="1" i="0" cap="all" dirty="0">
              <a:solidFill>
                <a:srgbClr val="333333"/>
              </a:solidFill>
              <a:effectLst/>
              <a:latin typeface="Raleway" panose="020F0502020204030204" pitchFamily="2" charset="0"/>
            </a:endParaRPr>
          </a:p>
          <a:p>
            <a:pPr algn="just">
              <a:lnSpc>
                <a:spcPct val="150000"/>
              </a:lnSpc>
            </a:pPr>
            <a:r>
              <a:rPr lang="zh-CN" altLang="en-US" sz="1600" b="1" i="0" cap="all" dirty="0">
                <a:solidFill>
                  <a:srgbClr val="333333"/>
                </a:solidFill>
                <a:effectLst/>
                <a:latin typeface="Raleway" panose="020F0502020204030204" pitchFamily="2" charset="0"/>
              </a:rPr>
              <a:t>以前年度的横向科研经费</a:t>
            </a:r>
            <a:r>
              <a:rPr lang="zh-CN" altLang="en-US" sz="1600" b="1" cap="all" dirty="0">
                <a:solidFill>
                  <a:srgbClr val="333333"/>
                </a:solidFill>
                <a:latin typeface="Raleway" panose="020F0502020204030204" pitchFamily="2" charset="0"/>
              </a:rPr>
              <a:t>未作预算额度控制。</a:t>
            </a:r>
            <a:endParaRPr lang="en-US" altLang="zh-CN" sz="1600" b="1" cap="all" dirty="0">
              <a:solidFill>
                <a:srgbClr val="333333"/>
              </a:solidFill>
              <a:latin typeface="Raleway" panose="020F0502020204030204" pitchFamily="2" charset="0"/>
            </a:endParaRPr>
          </a:p>
          <a:p>
            <a:pPr algn="just">
              <a:lnSpc>
                <a:spcPct val="150000"/>
              </a:lnSpc>
            </a:pPr>
            <a:endParaRPr lang="zh-CN" altLang="en-US" sz="1600" b="1" cap="all" dirty="0">
              <a:solidFill>
                <a:srgbClr val="333333"/>
              </a:solidFill>
              <a:latin typeface="Raleway" panose="020F0502020204030204" pitchFamily="2" charset="0"/>
            </a:endParaRPr>
          </a:p>
          <a:p>
            <a:pPr indent="457200" algn="just">
              <a:lnSpc>
                <a:spcPct val="120000"/>
              </a:lnSpc>
            </a:pPr>
            <a:endParaRPr lang="en-US" altLang="zh-CN" sz="1600" b="1" cap="all" dirty="0">
              <a:solidFill>
                <a:srgbClr val="333333"/>
              </a:solidFill>
              <a:latin typeface="Raleway" panose="020F0502020204030204" pitchFamily="2" charset="0"/>
            </a:endParaRPr>
          </a:p>
          <a:p>
            <a:pPr indent="457200" algn="just">
              <a:lnSpc>
                <a:spcPct val="120000"/>
              </a:lnSpc>
            </a:pPr>
            <a:endParaRPr lang="en-US" altLang="zh-CN" sz="1600" dirty="0">
              <a:solidFill>
                <a:srgbClr val="404040"/>
              </a:solidFill>
              <a:latin typeface="微软雅黑" pitchFamily="34" charset="-122"/>
              <a:ea typeface="微软雅黑" pitchFamily="34" charset="-122"/>
            </a:endParaRPr>
          </a:p>
        </p:txBody>
      </p:sp>
      <p:sp>
        <p:nvSpPr>
          <p:cNvPr id="23" name="矩形 93"/>
          <p:cNvSpPr/>
          <p:nvPr/>
        </p:nvSpPr>
        <p:spPr>
          <a:xfrm>
            <a:off x="557295" y="1420679"/>
            <a:ext cx="287337" cy="287337"/>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24" name="矩形 93"/>
          <p:cNvSpPr/>
          <p:nvPr/>
        </p:nvSpPr>
        <p:spPr>
          <a:xfrm rot="10800000">
            <a:off x="7767638" y="3468436"/>
            <a:ext cx="287337" cy="288925"/>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grpSp>
        <p:nvGrpSpPr>
          <p:cNvPr id="13325" name="组合 7"/>
          <p:cNvGrpSpPr>
            <a:grpSpLocks/>
          </p:cNvGrpSpPr>
          <p:nvPr/>
        </p:nvGrpSpPr>
        <p:grpSpPr bwMode="auto">
          <a:xfrm>
            <a:off x="1589088" y="858838"/>
            <a:ext cx="720725" cy="663575"/>
            <a:chOff x="2776628" y="1394977"/>
            <a:chExt cx="1860602" cy="1450218"/>
          </a:xfrm>
        </p:grpSpPr>
        <p:sp>
          <p:nvSpPr>
            <p:cNvPr id="40" name="等腰三角形 5"/>
            <p:cNvSpPr/>
            <p:nvPr/>
          </p:nvSpPr>
          <p:spPr>
            <a:xfrm rot="5400000">
              <a:off x="2981820" y="1189785"/>
              <a:ext cx="1450218" cy="1860602"/>
            </a:xfrm>
            <a:custGeom>
              <a:avLst/>
              <a:gdLst/>
              <a:ahLst/>
              <a:cxnLst/>
              <a:rect l="l" t="t" r="r" b="b"/>
              <a:pathLst>
                <a:path w="1450218" h="1860602">
                  <a:moveTo>
                    <a:pt x="0" y="1860602"/>
                  </a:moveTo>
                  <a:lnTo>
                    <a:pt x="0" y="132410"/>
                  </a:lnTo>
                  <a:lnTo>
                    <a:pt x="582757" y="132410"/>
                  </a:lnTo>
                  <a:lnTo>
                    <a:pt x="725109" y="0"/>
                  </a:lnTo>
                  <a:lnTo>
                    <a:pt x="867461" y="132410"/>
                  </a:lnTo>
                  <a:lnTo>
                    <a:pt x="1450218" y="132410"/>
                  </a:lnTo>
                  <a:lnTo>
                    <a:pt x="1450218" y="186060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41" name="TextBox 40"/>
            <p:cNvSpPr txBox="1"/>
            <p:nvPr/>
          </p:nvSpPr>
          <p:spPr>
            <a:xfrm>
              <a:off x="2961048" y="1655182"/>
              <a:ext cx="1336027" cy="797967"/>
            </a:xfrm>
            <a:prstGeom prst="rect">
              <a:avLst/>
            </a:prstGeom>
            <a:noFill/>
          </p:spPr>
          <p:txBody>
            <a:bodyPr lIns="0" tIns="0" rIns="0" bIns="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fontAlgn="auto">
                <a:spcBef>
                  <a:spcPts val="0"/>
                </a:spcBef>
                <a:spcAft>
                  <a:spcPts val="0"/>
                </a:spcAft>
                <a:buFontTx/>
                <a:buNone/>
                <a:defRPr/>
              </a:pPr>
              <a:r>
                <a:rPr lang="en-US" altLang="zh-CN" sz="2400" b="1" spc="300" dirty="0"/>
                <a:t>01</a:t>
              </a:r>
              <a:endParaRPr lang="zh-CN" altLang="en-US" sz="3600" b="1" spc="300" dirty="0"/>
            </a:p>
          </p:txBody>
        </p:sp>
      </p:grpSp>
      <p:sp>
        <p:nvSpPr>
          <p:cNvPr id="2" name="TextBox 21">
            <a:extLst>
              <a:ext uri="{FF2B5EF4-FFF2-40B4-BE49-F238E27FC236}">
                <a16:creationId xmlns:a16="http://schemas.microsoft.com/office/drawing/2014/main" id="{DB6E6902-1D2E-93D1-B80F-BCAAE12FF2F5}"/>
              </a:ext>
            </a:extLst>
          </p:cNvPr>
          <p:cNvSpPr txBox="1">
            <a:spLocks noChangeArrowheads="1"/>
          </p:cNvSpPr>
          <p:nvPr/>
        </p:nvSpPr>
        <p:spPr bwMode="auto">
          <a:xfrm>
            <a:off x="2309811" y="2042563"/>
            <a:ext cx="5407953" cy="2412584"/>
          </a:xfrm>
          <a:prstGeom prst="rect">
            <a:avLst/>
          </a:prstGeom>
          <a:noFill/>
          <a:ln w="9525">
            <a:noFill/>
            <a:miter lim="800000"/>
            <a:headEnd/>
            <a:tailEnd/>
          </a:ln>
        </p:spPr>
        <p:txBody>
          <a:bodyPr wrap="square" lIns="0" tIns="0" rIns="0" bIns="0">
            <a:spAutoFit/>
          </a:bodyPr>
          <a:lstStyle/>
          <a:p>
            <a:pPr algn="just">
              <a:lnSpc>
                <a:spcPct val="150000"/>
              </a:lnSpc>
            </a:pPr>
            <a:endParaRPr lang="en-US" altLang="zh-CN" sz="1600" b="1" i="0" cap="all" dirty="0">
              <a:solidFill>
                <a:srgbClr val="333333"/>
              </a:solidFill>
              <a:effectLst/>
              <a:latin typeface="Raleway" panose="020F0502020204030204" pitchFamily="2" charset="0"/>
            </a:endParaRPr>
          </a:p>
          <a:p>
            <a:pPr algn="just">
              <a:lnSpc>
                <a:spcPct val="150000"/>
              </a:lnSpc>
            </a:pPr>
            <a:r>
              <a:rPr lang="zh-CN" altLang="en-US" sz="1600" b="1" i="0" cap="all" dirty="0">
                <a:solidFill>
                  <a:srgbClr val="333333"/>
                </a:solidFill>
                <a:effectLst/>
                <a:latin typeface="Raleway" panose="020F0502020204030204" pitchFamily="2" charset="0"/>
              </a:rPr>
              <a:t>横向科研经费直接经费</a:t>
            </a:r>
            <a:r>
              <a:rPr lang="zh-CN" altLang="en-US" sz="1600" b="1" cap="all" dirty="0">
                <a:solidFill>
                  <a:srgbClr val="333333"/>
                </a:solidFill>
                <a:latin typeface="Raleway" panose="020F0502020204030204" pitchFamily="2" charset="0"/>
              </a:rPr>
              <a:t>预算具体包括：业务费、劳务费、设备费、代购设备费、外拨经费、外协经费、</a:t>
            </a:r>
            <a:r>
              <a:rPr lang="zh-CN" altLang="en-US" sz="1600" b="1" cap="all" dirty="0">
                <a:solidFill>
                  <a:srgbClr val="FF0000"/>
                </a:solidFill>
                <a:latin typeface="Raleway" panose="020F0502020204030204" pitchFamily="2" charset="0"/>
              </a:rPr>
              <a:t>科研活动费</a:t>
            </a:r>
            <a:r>
              <a:rPr lang="zh-CN" altLang="en-US" sz="1600" b="1" cap="all" dirty="0">
                <a:solidFill>
                  <a:srgbClr val="333333"/>
                </a:solidFill>
                <a:latin typeface="Raleway" panose="020F0502020204030204" pitchFamily="2" charset="0"/>
              </a:rPr>
              <a:t>等。</a:t>
            </a:r>
            <a:endParaRPr lang="en-US" altLang="zh-CN" sz="1600" b="1" cap="all" dirty="0">
              <a:solidFill>
                <a:srgbClr val="333333"/>
              </a:solidFill>
              <a:latin typeface="Raleway" panose="020F0502020204030204" pitchFamily="2" charset="0"/>
            </a:endParaRPr>
          </a:p>
          <a:p>
            <a:pPr algn="just">
              <a:lnSpc>
                <a:spcPct val="150000"/>
              </a:lnSpc>
            </a:pPr>
            <a:r>
              <a:rPr lang="zh-CN" altLang="en-US" sz="1600" b="1" cap="all" dirty="0">
                <a:solidFill>
                  <a:srgbClr val="333333"/>
                </a:solidFill>
                <a:latin typeface="Raleway" panose="020F0502020204030204" pitchFamily="2" charset="0"/>
              </a:rPr>
              <a:t>间接经费预算主要包括：</a:t>
            </a:r>
            <a:r>
              <a:rPr lang="zh-CN" altLang="en-US" sz="1600" b="1" cap="all" dirty="0">
                <a:latin typeface="Raleway" panose="020F0502020204030204" pitchFamily="2" charset="0"/>
              </a:rPr>
              <a:t>绩效支出、管理费等。</a:t>
            </a:r>
            <a:endParaRPr lang="en-US" altLang="zh-CN" sz="1600" b="1" cap="all" dirty="0">
              <a:latin typeface="Raleway" panose="020F0502020204030204" pitchFamily="2" charset="0"/>
            </a:endParaRPr>
          </a:p>
          <a:p>
            <a:pPr algn="just">
              <a:lnSpc>
                <a:spcPct val="150000"/>
              </a:lnSpc>
            </a:pPr>
            <a:endParaRPr lang="zh-CN" altLang="en-US" sz="1600" b="1" cap="all" dirty="0">
              <a:solidFill>
                <a:srgbClr val="333333"/>
              </a:solidFill>
              <a:latin typeface="Raleway" panose="020F0502020204030204" pitchFamily="2" charset="0"/>
            </a:endParaRPr>
          </a:p>
          <a:p>
            <a:pPr indent="457200" algn="just">
              <a:lnSpc>
                <a:spcPct val="120000"/>
              </a:lnSpc>
            </a:pPr>
            <a:endParaRPr lang="en-US" altLang="zh-CN" sz="1600" b="1" cap="all" dirty="0">
              <a:solidFill>
                <a:srgbClr val="333333"/>
              </a:solidFill>
              <a:latin typeface="Raleway" panose="020F0502020204030204" pitchFamily="2" charset="0"/>
            </a:endParaRPr>
          </a:p>
          <a:p>
            <a:pPr indent="457200" algn="just">
              <a:lnSpc>
                <a:spcPct val="120000"/>
              </a:lnSpc>
            </a:pPr>
            <a:endParaRPr lang="en-US" altLang="zh-CN" sz="1600" dirty="0">
              <a:solidFill>
                <a:srgbClr val="404040"/>
              </a:solidFill>
              <a:latin typeface="微软雅黑" pitchFamily="34" charset="-122"/>
              <a:ea typeface="微软雅黑" pitchFamily="34" charset="-122"/>
            </a:endParaRPr>
          </a:p>
        </p:txBody>
      </p:sp>
      <p:sp>
        <p:nvSpPr>
          <p:cNvPr id="8" name="矩形 7">
            <a:extLst>
              <a:ext uri="{FF2B5EF4-FFF2-40B4-BE49-F238E27FC236}">
                <a16:creationId xmlns:a16="http://schemas.microsoft.com/office/drawing/2014/main" id="{B39CAE2A-9087-BFA8-1CA4-3216B5F1719C}"/>
              </a:ext>
            </a:extLst>
          </p:cNvPr>
          <p:cNvSpPr/>
          <p:nvPr/>
        </p:nvSpPr>
        <p:spPr>
          <a:xfrm>
            <a:off x="736611" y="2820423"/>
            <a:ext cx="1573201" cy="523220"/>
          </a:xfrm>
          <a:prstGeom prst="rect">
            <a:avLst/>
          </a:prstGeom>
          <a:noFill/>
        </p:spPr>
        <p:txBody>
          <a:bodyPr wrap="square" lIns="91440" tIns="45720" rIns="91440" bIns="45720">
            <a:spAutoFit/>
          </a:bodyPr>
          <a:lstStyle/>
          <a:p>
            <a:pPr algn="ctr"/>
            <a:r>
              <a:rPr lang="en-US" altLang="zh-CN" sz="2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after</a:t>
            </a:r>
            <a:endParaRPr lang="zh-CN" altLang="en-US" sz="2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9" name="矩形 8">
            <a:extLst>
              <a:ext uri="{FF2B5EF4-FFF2-40B4-BE49-F238E27FC236}">
                <a16:creationId xmlns:a16="http://schemas.microsoft.com/office/drawing/2014/main" id="{8DF8C6C3-5120-7768-003A-07189125B7A8}"/>
              </a:ext>
            </a:extLst>
          </p:cNvPr>
          <p:cNvSpPr/>
          <p:nvPr/>
        </p:nvSpPr>
        <p:spPr>
          <a:xfrm>
            <a:off x="791410" y="1690060"/>
            <a:ext cx="1573201" cy="523220"/>
          </a:xfrm>
          <a:prstGeom prst="rect">
            <a:avLst/>
          </a:prstGeom>
          <a:noFill/>
        </p:spPr>
        <p:txBody>
          <a:bodyPr wrap="square" lIns="91440" tIns="45720" rIns="91440" bIns="45720">
            <a:spAutoFit/>
          </a:bodyPr>
          <a:lstStyle/>
          <a:p>
            <a:pPr algn="ctr"/>
            <a:r>
              <a:rPr lang="en-US" altLang="zh-CN" sz="2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before</a:t>
            </a:r>
            <a:endParaRPr lang="zh-CN" altLang="en-US" sz="2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cSld>
  <p:clrMapOvr>
    <a:masterClrMapping/>
  </p:clrMapOvr>
  <p:transition spd="med" advTm="0">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a:off x="762000" y="630238"/>
            <a:ext cx="7840663" cy="0"/>
          </a:xfrm>
          <a:prstGeom prst="line">
            <a:avLst/>
          </a:prstGeom>
        </p:spPr>
        <p:style>
          <a:lnRef idx="1">
            <a:schemeClr val="dk1"/>
          </a:lnRef>
          <a:fillRef idx="0">
            <a:schemeClr val="dk1"/>
          </a:fillRef>
          <a:effectRef idx="0">
            <a:schemeClr val="dk1"/>
          </a:effectRef>
          <a:fontRef idx="minor">
            <a:schemeClr val="tx1"/>
          </a:fontRef>
        </p:style>
      </p:cxnSp>
      <p:sp>
        <p:nvSpPr>
          <p:cNvPr id="4" name="L 形 3"/>
          <p:cNvSpPr/>
          <p:nvPr/>
        </p:nvSpPr>
        <p:spPr>
          <a:xfrm rot="13498344">
            <a:off x="400050" y="317500"/>
            <a:ext cx="144463" cy="144463"/>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5" name="L 形 4"/>
          <p:cNvSpPr/>
          <p:nvPr/>
        </p:nvSpPr>
        <p:spPr>
          <a:xfrm rot="13498344">
            <a:off x="534988" y="317500"/>
            <a:ext cx="144462" cy="144463"/>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6" name="L 形 5"/>
          <p:cNvSpPr/>
          <p:nvPr/>
        </p:nvSpPr>
        <p:spPr>
          <a:xfrm rot="13498344">
            <a:off x="265113" y="317500"/>
            <a:ext cx="144462" cy="144463"/>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13318" name="Shape 1794"/>
          <p:cNvSpPr>
            <a:spLocks noChangeArrowheads="1"/>
          </p:cNvSpPr>
          <p:nvPr/>
        </p:nvSpPr>
        <p:spPr bwMode="auto">
          <a:xfrm>
            <a:off x="892328" y="161696"/>
            <a:ext cx="2599552" cy="442913"/>
          </a:xfrm>
          <a:prstGeom prst="roundRect">
            <a:avLst>
              <a:gd name="adj" fmla="val 50000"/>
            </a:avLst>
          </a:prstGeom>
          <a:solidFill>
            <a:schemeClr val="accent1"/>
          </a:solidFill>
          <a:ln w="12700">
            <a:noFill/>
            <a:round/>
            <a:headEnd/>
            <a:tailEnd/>
          </a:ln>
        </p:spPr>
        <p:txBody>
          <a:bodyPr lIns="14288" tIns="14288" rIns="14288" bIns="14288" anchor="ctr"/>
          <a:lstStyle/>
          <a:p>
            <a:endParaRPr lang="zh-CN" altLang="en-US" sz="1300">
              <a:latin typeface="Calibri" pitchFamily="34" charset="0"/>
            </a:endParaRPr>
          </a:p>
        </p:txBody>
      </p:sp>
      <p:sp>
        <p:nvSpPr>
          <p:cNvPr id="13319" name="Text Placeholder 3"/>
          <p:cNvSpPr txBox="1">
            <a:spLocks noChangeArrowheads="1"/>
          </p:cNvSpPr>
          <p:nvPr/>
        </p:nvSpPr>
        <p:spPr bwMode="auto">
          <a:xfrm>
            <a:off x="1331640" y="204996"/>
            <a:ext cx="2713038" cy="306387"/>
          </a:xfrm>
          <a:prstGeom prst="rect">
            <a:avLst/>
          </a:prstGeom>
          <a:noFill/>
          <a:ln w="9525">
            <a:noFill/>
            <a:miter lim="800000"/>
            <a:headEnd/>
            <a:tailEnd/>
          </a:ln>
        </p:spPr>
        <p:txBody>
          <a:bodyPr lIns="0" tIns="0" rIns="0" bIns="0" anchor="ctr"/>
          <a:lstStyle/>
          <a:p>
            <a:r>
              <a:rPr lang="zh-CN" altLang="en-US" sz="1600" b="1" dirty="0">
                <a:solidFill>
                  <a:srgbClr val="FDFDFD"/>
                </a:solidFill>
                <a:latin typeface="Calibri" pitchFamily="34" charset="0"/>
              </a:rPr>
              <a:t>横向科研经费预算模板</a:t>
            </a:r>
          </a:p>
        </p:txBody>
      </p:sp>
      <p:sp>
        <p:nvSpPr>
          <p:cNvPr id="41" name="TextBox 40"/>
          <p:cNvSpPr txBox="1"/>
          <p:nvPr/>
        </p:nvSpPr>
        <p:spPr bwMode="auto">
          <a:xfrm>
            <a:off x="903440" y="235080"/>
            <a:ext cx="517525" cy="246221"/>
          </a:xfrm>
          <a:prstGeom prst="rect">
            <a:avLst/>
          </a:prstGeom>
          <a:noFill/>
        </p:spPr>
        <p:txBody>
          <a:bodyPr lIns="0" tIns="0" rIns="0" bIns="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fontAlgn="auto">
              <a:spcBef>
                <a:spcPts val="0"/>
              </a:spcBef>
              <a:spcAft>
                <a:spcPts val="0"/>
              </a:spcAft>
              <a:buFontTx/>
              <a:buNone/>
              <a:defRPr/>
            </a:pPr>
            <a:r>
              <a:rPr lang="en-US" altLang="zh-CN" sz="1600" b="1" spc="300" dirty="0"/>
              <a:t>01</a:t>
            </a:r>
            <a:endParaRPr lang="zh-CN" altLang="en-US" sz="2400" b="1" spc="300" dirty="0"/>
          </a:p>
        </p:txBody>
      </p:sp>
      <p:graphicFrame>
        <p:nvGraphicFramePr>
          <p:cNvPr id="2" name="表格 1">
            <a:extLst>
              <a:ext uri="{FF2B5EF4-FFF2-40B4-BE49-F238E27FC236}">
                <a16:creationId xmlns:a16="http://schemas.microsoft.com/office/drawing/2014/main" id="{699FAC1A-C728-33BC-7EDA-A05720179886}"/>
              </a:ext>
            </a:extLst>
          </p:cNvPr>
          <p:cNvGraphicFramePr>
            <a:graphicFrameLocks noGrp="1"/>
          </p:cNvGraphicFramePr>
          <p:nvPr>
            <p:extLst>
              <p:ext uri="{D42A27DB-BD31-4B8C-83A1-F6EECF244321}">
                <p14:modId xmlns:p14="http://schemas.microsoft.com/office/powerpoint/2010/main" val="4283571727"/>
              </p:ext>
            </p:extLst>
          </p:nvPr>
        </p:nvGraphicFramePr>
        <p:xfrm>
          <a:off x="1043608" y="781688"/>
          <a:ext cx="7128793" cy="4200116"/>
        </p:xfrm>
        <a:graphic>
          <a:graphicData uri="http://schemas.openxmlformats.org/drawingml/2006/table">
            <a:tbl>
              <a:tblPr/>
              <a:tblGrid>
                <a:gridCol w="1980880">
                  <a:extLst>
                    <a:ext uri="{9D8B030D-6E8A-4147-A177-3AD203B41FA5}">
                      <a16:colId xmlns:a16="http://schemas.microsoft.com/office/drawing/2014/main" val="1846617848"/>
                    </a:ext>
                  </a:extLst>
                </a:gridCol>
                <a:gridCol w="1980880">
                  <a:extLst>
                    <a:ext uri="{9D8B030D-6E8A-4147-A177-3AD203B41FA5}">
                      <a16:colId xmlns:a16="http://schemas.microsoft.com/office/drawing/2014/main" val="3242279518"/>
                    </a:ext>
                  </a:extLst>
                </a:gridCol>
                <a:gridCol w="3167033">
                  <a:extLst>
                    <a:ext uri="{9D8B030D-6E8A-4147-A177-3AD203B41FA5}">
                      <a16:colId xmlns:a16="http://schemas.microsoft.com/office/drawing/2014/main" val="1689182852"/>
                    </a:ext>
                  </a:extLst>
                </a:gridCol>
              </a:tblGrid>
              <a:tr h="238698">
                <a:tc>
                  <a:txBody>
                    <a:bodyPr/>
                    <a:lstStyle/>
                    <a:p>
                      <a:pPr algn="ctr" fontAlgn="ctr"/>
                      <a:r>
                        <a:rPr lang="zh-CN" altLang="en-US" sz="900" b="1" i="0" u="none" strike="noStrike" dirty="0">
                          <a:solidFill>
                            <a:srgbClr val="000000"/>
                          </a:solidFill>
                          <a:effectLst/>
                          <a:latin typeface="宋体" panose="02010600030101010101" pitchFamily="2" charset="-122"/>
                          <a:ea typeface="宋体" panose="02010600030101010101" pitchFamily="2" charset="-122"/>
                        </a:rPr>
                        <a:t>额度控制名称</a:t>
                      </a:r>
                    </a:p>
                  </a:txBody>
                  <a:tcPr marL="5492" marR="5492" marT="54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900" b="1" i="0" u="none" strike="noStrike" dirty="0">
                          <a:solidFill>
                            <a:srgbClr val="000000"/>
                          </a:solidFill>
                          <a:effectLst/>
                          <a:latin typeface="宋体" panose="02010600030101010101" pitchFamily="2" charset="-122"/>
                          <a:ea typeface="宋体" panose="02010600030101010101" pitchFamily="2" charset="-122"/>
                        </a:rPr>
                        <a:t>对应经济分类</a:t>
                      </a:r>
                    </a:p>
                  </a:txBody>
                  <a:tcPr marL="5492" marR="5492" marT="54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900" b="1" i="0" u="none" strike="noStrike" dirty="0">
                          <a:solidFill>
                            <a:srgbClr val="000000"/>
                          </a:solidFill>
                          <a:effectLst/>
                          <a:latin typeface="宋体" panose="02010600030101010101" pitchFamily="2" charset="-122"/>
                          <a:ea typeface="宋体" panose="02010600030101010101" pitchFamily="2" charset="-122"/>
                        </a:rPr>
                        <a:t>备注</a:t>
                      </a:r>
                    </a:p>
                  </a:txBody>
                  <a:tcPr marL="5492" marR="5492" marT="54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0220015"/>
                  </a:ext>
                </a:extLst>
              </a:tr>
              <a:tr h="198622">
                <a:tc rowSpan="19">
                  <a:txBody>
                    <a:bodyPr/>
                    <a:lstStyle/>
                    <a:p>
                      <a:pPr algn="ctr" fontAlgn="ctr"/>
                      <a:r>
                        <a:rPr lang="zh-CN" altLang="en-US" sz="1600" b="1" i="0" u="none" strike="noStrike" dirty="0">
                          <a:solidFill>
                            <a:srgbClr val="000000"/>
                          </a:solidFill>
                          <a:effectLst/>
                          <a:latin typeface="宋体" panose="02010600030101010101" pitchFamily="2" charset="-122"/>
                          <a:ea typeface="宋体" panose="02010600030101010101" pitchFamily="2" charset="-122"/>
                        </a:rPr>
                        <a:t>业务费</a:t>
                      </a:r>
                    </a:p>
                  </a:txBody>
                  <a:tcPr marL="5492" marR="5492" marT="54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900" b="1" i="0" u="none" strike="noStrike" dirty="0">
                          <a:solidFill>
                            <a:srgbClr val="000000"/>
                          </a:solidFill>
                          <a:effectLst/>
                          <a:latin typeface="宋体" panose="02010600030101010101" pitchFamily="2" charset="-122"/>
                          <a:ea typeface="宋体" panose="02010600030101010101" pitchFamily="2" charset="-122"/>
                        </a:rPr>
                        <a:t>30201/</a:t>
                      </a:r>
                      <a:r>
                        <a:rPr lang="zh-CN" altLang="en-US" sz="900" b="1" i="0" u="none" strike="noStrike" dirty="0">
                          <a:solidFill>
                            <a:srgbClr val="000000"/>
                          </a:solidFill>
                          <a:effectLst/>
                          <a:latin typeface="宋体" panose="02010600030101010101" pitchFamily="2" charset="-122"/>
                          <a:ea typeface="宋体" panose="02010600030101010101" pitchFamily="2" charset="-122"/>
                        </a:rPr>
                        <a:t>办公费</a:t>
                      </a:r>
                    </a:p>
                  </a:txBody>
                  <a:tcPr marL="5492" marR="5492" marT="54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900" b="1" i="0" u="none" strike="noStrike" dirty="0">
                          <a:solidFill>
                            <a:srgbClr val="000000"/>
                          </a:solidFill>
                          <a:effectLst/>
                          <a:latin typeface="宋体" panose="02010600030101010101" pitchFamily="2" charset="-122"/>
                          <a:ea typeface="宋体" panose="02010600030101010101" pitchFamily="2" charset="-122"/>
                        </a:rPr>
                        <a:t>图书资料、办公文具、</a:t>
                      </a:r>
                      <a:r>
                        <a:rPr lang="zh-CN" altLang="en-US" sz="900" b="1" i="0" u="none" strike="noStrike" dirty="0">
                          <a:solidFill>
                            <a:schemeClr val="tx1"/>
                          </a:solidFill>
                          <a:effectLst/>
                          <a:latin typeface="宋体" panose="02010600030101010101" pitchFamily="2" charset="-122"/>
                          <a:ea typeface="宋体" panose="02010600030101010101" pitchFamily="2" charset="-122"/>
                        </a:rPr>
                        <a:t>办公软件（</a:t>
                      </a:r>
                      <a:r>
                        <a:rPr lang="en-US" altLang="zh-CN" sz="900" b="1" i="0" u="none" strike="noStrike" dirty="0">
                          <a:solidFill>
                            <a:schemeClr val="tx1"/>
                          </a:solidFill>
                          <a:effectLst/>
                          <a:latin typeface="宋体" panose="02010600030101010101" pitchFamily="2" charset="-122"/>
                          <a:ea typeface="宋体" panose="02010600030101010101" pitchFamily="2" charset="-122"/>
                        </a:rPr>
                        <a:t>WPS</a:t>
                      </a:r>
                      <a:r>
                        <a:rPr lang="zh-CN" altLang="en-US" sz="900" b="1" i="0" u="none" strike="noStrike" dirty="0">
                          <a:solidFill>
                            <a:schemeClr val="tx1"/>
                          </a:solidFill>
                          <a:effectLst/>
                          <a:latin typeface="宋体" panose="02010600030101010101" pitchFamily="2" charset="-122"/>
                          <a:ea typeface="宋体" panose="02010600030101010101" pitchFamily="2" charset="-122"/>
                        </a:rPr>
                        <a:t>、网盘等）会员费等</a:t>
                      </a:r>
                    </a:p>
                  </a:txBody>
                  <a:tcPr marL="5492" marR="5492" marT="54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2046380"/>
                  </a:ext>
                </a:extLst>
              </a:tr>
              <a:tr h="198622">
                <a:tc vMerge="1">
                  <a:txBody>
                    <a:bodyPr/>
                    <a:lstStyle/>
                    <a:p>
                      <a:endParaRPr lang="zh-CN" altLang="en-US"/>
                    </a:p>
                  </a:txBody>
                  <a:tcPr/>
                </a:tc>
                <a:tc>
                  <a:txBody>
                    <a:bodyPr/>
                    <a:lstStyle/>
                    <a:p>
                      <a:pPr algn="l" fontAlgn="ctr"/>
                      <a:r>
                        <a:rPr lang="en-US" altLang="zh-CN" sz="900" b="1" i="0" u="none" strike="noStrike">
                          <a:solidFill>
                            <a:srgbClr val="000000"/>
                          </a:solidFill>
                          <a:effectLst/>
                          <a:latin typeface="宋体" panose="02010600030101010101" pitchFamily="2" charset="-122"/>
                          <a:ea typeface="宋体" panose="02010600030101010101" pitchFamily="2" charset="-122"/>
                        </a:rPr>
                        <a:t>30202/</a:t>
                      </a:r>
                      <a:r>
                        <a:rPr lang="zh-CN" altLang="en-US" sz="900" b="1" i="0" u="none" strike="noStrike">
                          <a:solidFill>
                            <a:srgbClr val="000000"/>
                          </a:solidFill>
                          <a:effectLst/>
                          <a:latin typeface="宋体" panose="02010600030101010101" pitchFamily="2" charset="-122"/>
                          <a:ea typeface="宋体" panose="02010600030101010101" pitchFamily="2" charset="-122"/>
                        </a:rPr>
                        <a:t>印刷费</a:t>
                      </a:r>
                    </a:p>
                  </a:txBody>
                  <a:tcPr marL="5492" marR="5492" marT="54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900" b="1" i="0" u="none" strike="noStrike" dirty="0">
                          <a:solidFill>
                            <a:srgbClr val="000000"/>
                          </a:solidFill>
                          <a:effectLst/>
                          <a:latin typeface="宋体" panose="02010600030101010101" pitchFamily="2" charset="-122"/>
                          <a:ea typeface="宋体" panose="02010600030101010101" pitchFamily="2" charset="-122"/>
                        </a:rPr>
                        <a:t>　</a:t>
                      </a:r>
                    </a:p>
                  </a:txBody>
                  <a:tcPr marL="5492" marR="5492" marT="54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3016062"/>
                  </a:ext>
                </a:extLst>
              </a:tr>
              <a:tr h="198622">
                <a:tc vMerge="1">
                  <a:txBody>
                    <a:bodyPr/>
                    <a:lstStyle/>
                    <a:p>
                      <a:endParaRPr lang="zh-CN" altLang="en-US"/>
                    </a:p>
                  </a:txBody>
                  <a:tcPr/>
                </a:tc>
                <a:tc>
                  <a:txBody>
                    <a:bodyPr/>
                    <a:lstStyle/>
                    <a:p>
                      <a:pPr algn="l" fontAlgn="ctr"/>
                      <a:r>
                        <a:rPr lang="en-US" altLang="zh-CN" sz="900" b="1" i="0" u="none" strike="noStrike" dirty="0">
                          <a:solidFill>
                            <a:srgbClr val="000000"/>
                          </a:solidFill>
                          <a:effectLst/>
                          <a:latin typeface="宋体" panose="02010600030101010101" pitchFamily="2" charset="-122"/>
                          <a:ea typeface="宋体" panose="02010600030101010101" pitchFamily="2" charset="-122"/>
                        </a:rPr>
                        <a:t>30205/</a:t>
                      </a:r>
                      <a:r>
                        <a:rPr lang="zh-CN" altLang="en-US" sz="900" b="1" i="0" u="none" strike="noStrike" dirty="0">
                          <a:solidFill>
                            <a:srgbClr val="000000"/>
                          </a:solidFill>
                          <a:effectLst/>
                          <a:latin typeface="宋体" panose="02010600030101010101" pitchFamily="2" charset="-122"/>
                          <a:ea typeface="宋体" panose="02010600030101010101" pitchFamily="2" charset="-122"/>
                        </a:rPr>
                        <a:t>水费</a:t>
                      </a:r>
                    </a:p>
                  </a:txBody>
                  <a:tcPr marL="5492" marR="5492" marT="54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900" b="1" i="0" u="none" strike="noStrike">
                          <a:solidFill>
                            <a:srgbClr val="000000"/>
                          </a:solidFill>
                          <a:effectLst/>
                          <a:latin typeface="宋体" panose="02010600030101010101" pitchFamily="2" charset="-122"/>
                          <a:ea typeface="宋体" panose="02010600030101010101" pitchFamily="2" charset="-122"/>
                        </a:rPr>
                        <a:t>　</a:t>
                      </a:r>
                    </a:p>
                  </a:txBody>
                  <a:tcPr marL="5492" marR="5492" marT="54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4980417"/>
                  </a:ext>
                </a:extLst>
              </a:tr>
              <a:tr h="49880">
                <a:tc vMerge="1">
                  <a:txBody>
                    <a:bodyPr/>
                    <a:lstStyle/>
                    <a:p>
                      <a:endParaRPr lang="zh-CN" altLang="en-US"/>
                    </a:p>
                  </a:txBody>
                  <a:tcPr/>
                </a:tc>
                <a:tc>
                  <a:txBody>
                    <a:bodyPr/>
                    <a:lstStyle/>
                    <a:p>
                      <a:pPr algn="l" fontAlgn="ctr"/>
                      <a:r>
                        <a:rPr lang="en-US" altLang="zh-CN" sz="900" b="1" i="0" u="none" strike="noStrike">
                          <a:solidFill>
                            <a:srgbClr val="000000"/>
                          </a:solidFill>
                          <a:effectLst/>
                          <a:latin typeface="宋体" panose="02010600030101010101" pitchFamily="2" charset="-122"/>
                          <a:ea typeface="宋体" panose="02010600030101010101" pitchFamily="2" charset="-122"/>
                        </a:rPr>
                        <a:t>30207/</a:t>
                      </a:r>
                      <a:r>
                        <a:rPr lang="zh-CN" altLang="en-US" sz="900" b="1" i="0" u="none" strike="noStrike">
                          <a:solidFill>
                            <a:srgbClr val="000000"/>
                          </a:solidFill>
                          <a:effectLst/>
                          <a:latin typeface="宋体" panose="02010600030101010101" pitchFamily="2" charset="-122"/>
                          <a:ea typeface="宋体" panose="02010600030101010101" pitchFamily="2" charset="-122"/>
                        </a:rPr>
                        <a:t>邮电费</a:t>
                      </a:r>
                    </a:p>
                  </a:txBody>
                  <a:tcPr marL="5492" marR="5492" marT="54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900" b="1" i="0" u="none" strike="noStrike" dirty="0">
                          <a:solidFill>
                            <a:schemeClr val="tx1"/>
                          </a:solidFill>
                          <a:effectLst/>
                          <a:latin typeface="宋体" panose="02010600030101010101" pitchFamily="2" charset="-122"/>
                          <a:ea typeface="宋体" panose="02010600030101010101" pitchFamily="2" charset="-122"/>
                        </a:rPr>
                        <a:t>项目组成员电话费、</a:t>
                      </a:r>
                      <a:r>
                        <a:rPr lang="zh-CN" altLang="en-US" sz="900" b="1" i="0" u="none" strike="noStrike" dirty="0">
                          <a:solidFill>
                            <a:srgbClr val="000000"/>
                          </a:solidFill>
                          <a:effectLst/>
                          <a:latin typeface="宋体" panose="02010600030101010101" pitchFamily="2" charset="-122"/>
                          <a:ea typeface="宋体" panose="02010600030101010101" pitchFamily="2" charset="-122"/>
                        </a:rPr>
                        <a:t>邮寄费。</a:t>
                      </a:r>
                      <a:r>
                        <a:rPr lang="zh-CN" altLang="en-US" sz="900" dirty="0">
                          <a:solidFill>
                            <a:srgbClr val="FF0000"/>
                          </a:solidFill>
                          <a:latin typeface="微软雅黑" panose="020B0503020204020204" pitchFamily="34" charset="-122"/>
                          <a:ea typeface="微软雅黑" panose="020B0503020204020204" pitchFamily="34" charset="-122"/>
                        </a:rPr>
                        <a:t>发票需个人抬头、显示手机号码</a:t>
                      </a:r>
                    </a:p>
                    <a:p>
                      <a:pPr algn="ctr" fontAlgn="ctr"/>
                      <a:endParaRPr lang="zh-CN" altLang="en-US" sz="900" b="1" i="0" u="none" strike="noStrike" dirty="0">
                        <a:solidFill>
                          <a:srgbClr val="000000"/>
                        </a:solidFill>
                        <a:effectLst/>
                        <a:latin typeface="宋体" panose="02010600030101010101" pitchFamily="2" charset="-122"/>
                        <a:ea typeface="宋体" panose="02010600030101010101" pitchFamily="2" charset="-122"/>
                      </a:endParaRPr>
                    </a:p>
                  </a:txBody>
                  <a:tcPr marL="5492" marR="5492" marT="54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3864318"/>
                  </a:ext>
                </a:extLst>
              </a:tr>
              <a:tr h="198622">
                <a:tc vMerge="1">
                  <a:txBody>
                    <a:bodyPr/>
                    <a:lstStyle/>
                    <a:p>
                      <a:endParaRPr lang="zh-CN" altLang="en-US"/>
                    </a:p>
                  </a:txBody>
                  <a:tcPr/>
                </a:tc>
                <a:tc>
                  <a:txBody>
                    <a:bodyPr/>
                    <a:lstStyle/>
                    <a:p>
                      <a:pPr algn="l" fontAlgn="ctr"/>
                      <a:r>
                        <a:rPr lang="en-US" altLang="zh-CN" sz="900" b="1" i="0" u="none" strike="noStrike">
                          <a:solidFill>
                            <a:srgbClr val="000000"/>
                          </a:solidFill>
                          <a:effectLst/>
                          <a:latin typeface="宋体" panose="02010600030101010101" pitchFamily="2" charset="-122"/>
                          <a:ea typeface="宋体" panose="02010600030101010101" pitchFamily="2" charset="-122"/>
                        </a:rPr>
                        <a:t>30211/</a:t>
                      </a:r>
                      <a:r>
                        <a:rPr lang="zh-CN" altLang="en-US" sz="900" b="1" i="0" u="none" strike="noStrike">
                          <a:solidFill>
                            <a:srgbClr val="000000"/>
                          </a:solidFill>
                          <a:effectLst/>
                          <a:latin typeface="宋体" panose="02010600030101010101" pitchFamily="2" charset="-122"/>
                          <a:ea typeface="宋体" panose="02010600030101010101" pitchFamily="2" charset="-122"/>
                        </a:rPr>
                        <a:t>差旅费</a:t>
                      </a:r>
                    </a:p>
                  </a:txBody>
                  <a:tcPr marL="5492" marR="5492" marT="54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900" b="1" i="0" u="none" strike="noStrike" dirty="0">
                          <a:solidFill>
                            <a:srgbClr val="000000"/>
                          </a:solidFill>
                          <a:effectLst/>
                          <a:latin typeface="宋体" panose="02010600030101010101" pitchFamily="2" charset="-122"/>
                          <a:ea typeface="宋体" panose="02010600030101010101" pitchFamily="2" charset="-122"/>
                        </a:rPr>
                        <a:t>差旅费，含科研国际合作与交流费用　</a:t>
                      </a:r>
                    </a:p>
                  </a:txBody>
                  <a:tcPr marL="5492" marR="5492" marT="54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5798784"/>
                  </a:ext>
                </a:extLst>
              </a:tr>
              <a:tr h="198622">
                <a:tc vMerge="1">
                  <a:txBody>
                    <a:bodyPr/>
                    <a:lstStyle/>
                    <a:p>
                      <a:endParaRPr lang="zh-CN" altLang="en-US"/>
                    </a:p>
                  </a:txBody>
                  <a:tcPr/>
                </a:tc>
                <a:tc>
                  <a:txBody>
                    <a:bodyPr/>
                    <a:lstStyle/>
                    <a:p>
                      <a:pPr algn="l" fontAlgn="ctr"/>
                      <a:r>
                        <a:rPr lang="en-US" altLang="zh-CN" sz="900" b="1" i="0" u="none" strike="noStrike" dirty="0">
                          <a:solidFill>
                            <a:srgbClr val="000000"/>
                          </a:solidFill>
                          <a:effectLst/>
                          <a:latin typeface="宋体" panose="02010600030101010101" pitchFamily="2" charset="-122"/>
                          <a:ea typeface="宋体" panose="02010600030101010101" pitchFamily="2" charset="-122"/>
                        </a:rPr>
                        <a:t>30213/</a:t>
                      </a:r>
                      <a:r>
                        <a:rPr lang="zh-CN" altLang="en-US" sz="900" b="1" i="0" u="none" strike="noStrike" dirty="0">
                          <a:solidFill>
                            <a:srgbClr val="000000"/>
                          </a:solidFill>
                          <a:effectLst/>
                          <a:latin typeface="宋体" panose="02010600030101010101" pitchFamily="2" charset="-122"/>
                          <a:ea typeface="宋体" panose="02010600030101010101" pitchFamily="2" charset="-122"/>
                        </a:rPr>
                        <a:t>维修（护</a:t>
                      </a:r>
                      <a:r>
                        <a:rPr lang="en-US" altLang="zh-CN" sz="900" b="1" i="0" u="none" strike="noStrike" dirty="0">
                          <a:solidFill>
                            <a:srgbClr val="000000"/>
                          </a:solidFill>
                          <a:effectLst/>
                          <a:latin typeface="宋体" panose="02010600030101010101" pitchFamily="2" charset="-122"/>
                          <a:ea typeface="宋体" panose="02010600030101010101" pitchFamily="2" charset="-122"/>
                        </a:rPr>
                        <a:t>)</a:t>
                      </a:r>
                      <a:r>
                        <a:rPr lang="zh-CN" altLang="en-US" sz="900" b="1" i="0" u="none" strike="noStrike" dirty="0">
                          <a:solidFill>
                            <a:srgbClr val="000000"/>
                          </a:solidFill>
                          <a:effectLst/>
                          <a:latin typeface="宋体" panose="02010600030101010101" pitchFamily="2" charset="-122"/>
                          <a:ea typeface="宋体" panose="02010600030101010101" pitchFamily="2" charset="-122"/>
                        </a:rPr>
                        <a:t>费用</a:t>
                      </a:r>
                    </a:p>
                  </a:txBody>
                  <a:tcPr marL="5492" marR="5492" marT="54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900" b="1" i="0" u="none" strike="noStrike" dirty="0">
                          <a:solidFill>
                            <a:srgbClr val="000000"/>
                          </a:solidFill>
                          <a:effectLst/>
                          <a:latin typeface="宋体" panose="02010600030101010101" pitchFamily="2" charset="-122"/>
                          <a:ea typeface="宋体" panose="02010600030101010101" pitchFamily="2" charset="-122"/>
                        </a:rPr>
                        <a:t>　</a:t>
                      </a:r>
                    </a:p>
                  </a:txBody>
                  <a:tcPr marL="5492" marR="5492" marT="54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6010865"/>
                  </a:ext>
                </a:extLst>
              </a:tr>
              <a:tr h="198622">
                <a:tc vMerge="1">
                  <a:txBody>
                    <a:bodyPr/>
                    <a:lstStyle/>
                    <a:p>
                      <a:endParaRPr lang="zh-CN" altLang="en-US"/>
                    </a:p>
                  </a:txBody>
                  <a:tcPr/>
                </a:tc>
                <a:tc>
                  <a:txBody>
                    <a:bodyPr/>
                    <a:lstStyle/>
                    <a:p>
                      <a:pPr algn="l" fontAlgn="ctr"/>
                      <a:r>
                        <a:rPr lang="en-US" altLang="zh-CN" sz="900" b="1" i="0" u="none" strike="noStrike" kern="1200" dirty="0">
                          <a:solidFill>
                            <a:srgbClr val="000000"/>
                          </a:solidFill>
                          <a:effectLst/>
                          <a:latin typeface="宋体" panose="02010600030101010101" pitchFamily="2" charset="-122"/>
                          <a:ea typeface="宋体" panose="02010600030101010101" pitchFamily="2" charset="-122"/>
                          <a:cs typeface="+mn-cs"/>
                        </a:rPr>
                        <a:t>3021499/</a:t>
                      </a:r>
                      <a:r>
                        <a:rPr lang="zh-CN" altLang="en-US" sz="900" b="1" i="0" u="none" strike="noStrike" kern="1200" dirty="0">
                          <a:solidFill>
                            <a:srgbClr val="000000"/>
                          </a:solidFill>
                          <a:effectLst/>
                          <a:latin typeface="宋体" panose="02010600030101010101" pitchFamily="2" charset="-122"/>
                          <a:ea typeface="宋体" panose="02010600030101010101" pitchFamily="2" charset="-122"/>
                          <a:cs typeface="+mn-cs"/>
                        </a:rPr>
                        <a:t>其他租赁费</a:t>
                      </a:r>
                    </a:p>
                  </a:txBody>
                  <a:tcPr marL="5492" marR="5492" marT="54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900" b="1" i="0" u="none" strike="noStrike" dirty="0">
                          <a:solidFill>
                            <a:srgbClr val="000000"/>
                          </a:solidFill>
                          <a:effectLst/>
                          <a:latin typeface="宋体" panose="02010600030101010101" pitchFamily="2" charset="-122"/>
                          <a:ea typeface="宋体" panose="02010600030101010101" pitchFamily="2" charset="-122"/>
                        </a:rPr>
                        <a:t>　</a:t>
                      </a:r>
                    </a:p>
                  </a:txBody>
                  <a:tcPr marL="5492" marR="5492" marT="54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1261947"/>
                  </a:ext>
                </a:extLst>
              </a:tr>
              <a:tr h="198622">
                <a:tc vMerge="1">
                  <a:txBody>
                    <a:bodyPr/>
                    <a:lstStyle/>
                    <a:p>
                      <a:endParaRPr lang="zh-CN" altLang="en-US"/>
                    </a:p>
                  </a:txBody>
                  <a:tcPr/>
                </a:tc>
                <a:tc>
                  <a:txBody>
                    <a:bodyPr/>
                    <a:lstStyle/>
                    <a:p>
                      <a:pPr algn="l" fontAlgn="ctr"/>
                      <a:r>
                        <a:rPr lang="en-US" altLang="zh-CN" sz="900" b="1" i="0" u="none" strike="noStrike" dirty="0">
                          <a:solidFill>
                            <a:srgbClr val="000000"/>
                          </a:solidFill>
                          <a:effectLst/>
                          <a:latin typeface="宋体" panose="02010600030101010101" pitchFamily="2" charset="-122"/>
                          <a:ea typeface="宋体" panose="02010600030101010101" pitchFamily="2" charset="-122"/>
                        </a:rPr>
                        <a:t>30215/</a:t>
                      </a:r>
                      <a:r>
                        <a:rPr lang="zh-CN" altLang="en-US" sz="900" b="1" i="0" u="none" strike="noStrike" dirty="0">
                          <a:solidFill>
                            <a:srgbClr val="000000"/>
                          </a:solidFill>
                          <a:effectLst/>
                          <a:latin typeface="宋体" panose="02010600030101010101" pitchFamily="2" charset="-122"/>
                          <a:ea typeface="宋体" panose="02010600030101010101" pitchFamily="2" charset="-122"/>
                        </a:rPr>
                        <a:t>会议费</a:t>
                      </a:r>
                    </a:p>
                  </a:txBody>
                  <a:tcPr marL="5492" marR="5492" marT="54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900" b="1" i="0" u="none" strike="noStrike" dirty="0">
                          <a:solidFill>
                            <a:srgbClr val="FF0000"/>
                          </a:solidFill>
                          <a:effectLst/>
                          <a:latin typeface="宋体" panose="02010600030101010101" pitchFamily="2" charset="-122"/>
                          <a:ea typeface="+mn-ea"/>
                        </a:rPr>
                        <a:t>举办</a:t>
                      </a:r>
                      <a:r>
                        <a:rPr lang="zh-CN" altLang="en-US" sz="900" b="1" i="0" u="none" strike="noStrike" dirty="0">
                          <a:solidFill>
                            <a:srgbClr val="000000"/>
                          </a:solidFill>
                          <a:effectLst/>
                          <a:latin typeface="宋体" panose="02010600030101010101" pitchFamily="2" charset="-122"/>
                          <a:ea typeface="+mn-ea"/>
                        </a:rPr>
                        <a:t>会议相关费用（</a:t>
                      </a:r>
                      <a:r>
                        <a:rPr lang="zh-CN" altLang="en-US" sz="900" dirty="0">
                          <a:solidFill>
                            <a:srgbClr val="FF0000"/>
                          </a:solidFill>
                          <a:latin typeface="微软雅黑" panose="020B0503020204020204" pitchFamily="34" charset="-122"/>
                          <a:ea typeface="微软雅黑" panose="020B0503020204020204" pitchFamily="34" charset="-122"/>
                        </a:rPr>
                        <a:t>会议预算表、签到表、会议通知，据实报销</a:t>
                      </a:r>
                      <a:r>
                        <a:rPr lang="en-US" altLang="zh-CN" sz="900" b="1" i="0" u="none" strike="noStrike" dirty="0">
                          <a:solidFill>
                            <a:srgbClr val="000000"/>
                          </a:solidFill>
                          <a:effectLst/>
                          <a:latin typeface="宋体" panose="02010600030101010101" pitchFamily="2" charset="-122"/>
                          <a:ea typeface="+mn-ea"/>
                        </a:rPr>
                        <a:t>)</a:t>
                      </a:r>
                      <a:endParaRPr lang="zh-CN" altLang="en-US" sz="900" b="1" i="0" u="none" strike="noStrike" dirty="0">
                        <a:solidFill>
                          <a:srgbClr val="000000"/>
                        </a:solidFill>
                        <a:effectLst/>
                        <a:latin typeface="宋体" panose="02010600030101010101" pitchFamily="2" charset="-122"/>
                        <a:ea typeface="宋体" panose="02010600030101010101" pitchFamily="2" charset="-122"/>
                      </a:endParaRPr>
                    </a:p>
                  </a:txBody>
                  <a:tcPr marL="5492" marR="5492" marT="54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5720836"/>
                  </a:ext>
                </a:extLst>
              </a:tr>
              <a:tr h="198622">
                <a:tc vMerge="1">
                  <a:txBody>
                    <a:bodyPr/>
                    <a:lstStyle/>
                    <a:p>
                      <a:endParaRPr lang="zh-CN" altLang="en-US"/>
                    </a:p>
                  </a:txBody>
                  <a:tcPr/>
                </a:tc>
                <a:tc>
                  <a:txBody>
                    <a:bodyPr/>
                    <a:lstStyle/>
                    <a:p>
                      <a:pPr algn="l" fontAlgn="ctr"/>
                      <a:r>
                        <a:rPr lang="en-US" altLang="zh-CN" sz="900" b="1" i="0" u="none" strike="noStrike">
                          <a:solidFill>
                            <a:srgbClr val="000000"/>
                          </a:solidFill>
                          <a:effectLst/>
                          <a:latin typeface="宋体" panose="02010600030101010101" pitchFamily="2" charset="-122"/>
                          <a:ea typeface="宋体" panose="02010600030101010101" pitchFamily="2" charset="-122"/>
                        </a:rPr>
                        <a:t>30216/</a:t>
                      </a:r>
                      <a:r>
                        <a:rPr lang="zh-CN" altLang="en-US" sz="900" b="1" i="0" u="none" strike="noStrike">
                          <a:solidFill>
                            <a:srgbClr val="000000"/>
                          </a:solidFill>
                          <a:effectLst/>
                          <a:latin typeface="宋体" panose="02010600030101010101" pitchFamily="2" charset="-122"/>
                          <a:ea typeface="宋体" panose="02010600030101010101" pitchFamily="2" charset="-122"/>
                        </a:rPr>
                        <a:t>培训费</a:t>
                      </a:r>
                    </a:p>
                  </a:txBody>
                  <a:tcPr marL="5492" marR="5492" marT="54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900" b="1" i="0" u="none" strike="noStrike" dirty="0">
                          <a:solidFill>
                            <a:srgbClr val="000000"/>
                          </a:solidFill>
                          <a:effectLst/>
                          <a:latin typeface="宋体" panose="02010600030101010101" pitchFamily="2" charset="-122"/>
                          <a:ea typeface="宋体" panose="02010600030101010101" pitchFamily="2" charset="-122"/>
                        </a:rPr>
                        <a:t>举办培训、参加培训相关费用　</a:t>
                      </a:r>
                    </a:p>
                  </a:txBody>
                  <a:tcPr marL="5492" marR="5492" marT="54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0406439"/>
                  </a:ext>
                </a:extLst>
              </a:tr>
              <a:tr h="198622">
                <a:tc vMerge="1">
                  <a:txBody>
                    <a:bodyPr/>
                    <a:lstStyle/>
                    <a:p>
                      <a:endParaRPr lang="zh-CN" altLang="en-US"/>
                    </a:p>
                  </a:txBody>
                  <a:tcPr/>
                </a:tc>
                <a:tc>
                  <a:txBody>
                    <a:bodyPr/>
                    <a:lstStyle/>
                    <a:p>
                      <a:pPr algn="l" fontAlgn="ctr"/>
                      <a:r>
                        <a:rPr lang="en-US" altLang="zh-CN" sz="900" b="1" i="0" u="none" strike="noStrike" dirty="0">
                          <a:solidFill>
                            <a:srgbClr val="000000"/>
                          </a:solidFill>
                          <a:effectLst/>
                          <a:latin typeface="宋体" panose="02010600030101010101" pitchFamily="2" charset="-122"/>
                          <a:ea typeface="宋体" panose="02010600030101010101" pitchFamily="2" charset="-122"/>
                        </a:rPr>
                        <a:t>30218/</a:t>
                      </a:r>
                      <a:r>
                        <a:rPr lang="zh-CN" altLang="en-US" sz="900" b="1" i="0" u="none" strike="noStrike" dirty="0">
                          <a:solidFill>
                            <a:srgbClr val="000000"/>
                          </a:solidFill>
                          <a:effectLst/>
                          <a:latin typeface="宋体" panose="02010600030101010101" pitchFamily="2" charset="-122"/>
                          <a:ea typeface="宋体" panose="02010600030101010101" pitchFamily="2" charset="-122"/>
                        </a:rPr>
                        <a:t>专用材料费</a:t>
                      </a:r>
                    </a:p>
                  </a:txBody>
                  <a:tcPr marL="5492" marR="5492" marT="54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900" b="1" i="0" u="none" strike="noStrike">
                          <a:solidFill>
                            <a:srgbClr val="000000"/>
                          </a:solidFill>
                          <a:effectLst/>
                          <a:latin typeface="宋体" panose="02010600030101010101" pitchFamily="2" charset="-122"/>
                          <a:ea typeface="宋体" panose="02010600030101010101" pitchFamily="2" charset="-122"/>
                        </a:rPr>
                        <a:t>计算系统耗材（鼠标、键盘、优盘等电子配件）、实验材料等</a:t>
                      </a:r>
                    </a:p>
                  </a:txBody>
                  <a:tcPr marL="5492" marR="5492" marT="54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3625140"/>
                  </a:ext>
                </a:extLst>
              </a:tr>
              <a:tr h="118616">
                <a:tc vMerge="1">
                  <a:txBody>
                    <a:bodyPr/>
                    <a:lstStyle/>
                    <a:p>
                      <a:endParaRPr lang="zh-CN" altLang="en-US"/>
                    </a:p>
                  </a:txBody>
                  <a:tcPr/>
                </a:tc>
                <a:tc>
                  <a:txBody>
                    <a:bodyPr/>
                    <a:lstStyle/>
                    <a:p>
                      <a:pPr algn="l" fontAlgn="ctr"/>
                      <a:r>
                        <a:rPr lang="en-US" altLang="zh-CN" sz="900" b="1" i="0" u="none" strike="noStrike" dirty="0">
                          <a:solidFill>
                            <a:srgbClr val="000000"/>
                          </a:solidFill>
                          <a:effectLst/>
                          <a:latin typeface="宋体" panose="02010600030101010101" pitchFamily="2" charset="-122"/>
                          <a:ea typeface="宋体" panose="02010600030101010101" pitchFamily="2" charset="-122"/>
                        </a:rPr>
                        <a:t>30227/</a:t>
                      </a:r>
                      <a:r>
                        <a:rPr lang="zh-CN" altLang="en-US" sz="900" b="1" i="0" u="none" strike="noStrike" dirty="0">
                          <a:solidFill>
                            <a:srgbClr val="000000"/>
                          </a:solidFill>
                          <a:effectLst/>
                          <a:latin typeface="宋体" panose="02010600030101010101" pitchFamily="2" charset="-122"/>
                          <a:ea typeface="宋体" panose="02010600030101010101" pitchFamily="2" charset="-122"/>
                        </a:rPr>
                        <a:t>委托业务费</a:t>
                      </a:r>
                    </a:p>
                  </a:txBody>
                  <a:tcPr marL="5492" marR="5492" marT="54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900" b="1" i="0" u="none" strike="noStrike" dirty="0">
                          <a:solidFill>
                            <a:srgbClr val="000000"/>
                          </a:solidFill>
                          <a:effectLst/>
                          <a:latin typeface="宋体" panose="02010600030101010101" pitchFamily="2" charset="-122"/>
                          <a:ea typeface="宋体" panose="02010600030101010101" pitchFamily="2" charset="-122"/>
                        </a:rPr>
                        <a:t>委托外单位加工、设计制作、测试化验等费用</a:t>
                      </a:r>
                    </a:p>
                  </a:txBody>
                  <a:tcPr marL="5492" marR="5492" marT="54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8607617"/>
                  </a:ext>
                </a:extLst>
              </a:tr>
              <a:tr h="198622">
                <a:tc vMerge="1">
                  <a:txBody>
                    <a:bodyPr/>
                    <a:lstStyle/>
                    <a:p>
                      <a:endParaRPr lang="zh-CN" altLang="en-US"/>
                    </a:p>
                  </a:txBody>
                  <a:tcPr/>
                </a:tc>
                <a:tc>
                  <a:txBody>
                    <a:bodyPr/>
                    <a:lstStyle/>
                    <a:p>
                      <a:pPr algn="l" fontAlgn="ctr"/>
                      <a:r>
                        <a:rPr lang="en-US" altLang="zh-CN" sz="900" b="1" i="0" u="none" strike="noStrike">
                          <a:solidFill>
                            <a:srgbClr val="000000"/>
                          </a:solidFill>
                          <a:effectLst/>
                          <a:latin typeface="宋体" panose="02010600030101010101" pitchFamily="2" charset="-122"/>
                          <a:ea typeface="宋体" panose="02010600030101010101" pitchFamily="2" charset="-122"/>
                        </a:rPr>
                        <a:t>30239/</a:t>
                      </a:r>
                      <a:r>
                        <a:rPr lang="zh-CN" altLang="en-US" sz="900" b="1" i="0" u="none" strike="noStrike">
                          <a:solidFill>
                            <a:srgbClr val="000000"/>
                          </a:solidFill>
                          <a:effectLst/>
                          <a:latin typeface="宋体" panose="02010600030101010101" pitchFamily="2" charset="-122"/>
                          <a:ea typeface="宋体" panose="02010600030101010101" pitchFamily="2" charset="-122"/>
                        </a:rPr>
                        <a:t>其他交通费用</a:t>
                      </a:r>
                    </a:p>
                  </a:txBody>
                  <a:tcPr marL="5492" marR="5492" marT="54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900" b="1" i="0" u="none" strike="noStrike" dirty="0">
                          <a:solidFill>
                            <a:srgbClr val="000000"/>
                          </a:solidFill>
                          <a:effectLst/>
                          <a:latin typeface="宋体" panose="02010600030101010101" pitchFamily="2" charset="-122"/>
                          <a:ea typeface="宋体" panose="02010600030101010101" pitchFamily="2" charset="-122"/>
                        </a:rPr>
                        <a:t>出租车费用、公交地铁费用等，不含汽油费</a:t>
                      </a:r>
                    </a:p>
                  </a:txBody>
                  <a:tcPr marL="5492" marR="5492" marT="54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8058636"/>
                  </a:ext>
                </a:extLst>
              </a:tr>
              <a:tr h="198622">
                <a:tc vMerge="1">
                  <a:txBody>
                    <a:bodyPr/>
                    <a:lstStyle/>
                    <a:p>
                      <a:endParaRPr lang="zh-CN" altLang="en-US"/>
                    </a:p>
                  </a:txBody>
                  <a:tcPr/>
                </a:tc>
                <a:tc>
                  <a:txBody>
                    <a:bodyPr/>
                    <a:lstStyle/>
                    <a:p>
                      <a:pPr algn="l" fontAlgn="ctr"/>
                      <a:r>
                        <a:rPr lang="en-US" altLang="zh-CN" sz="900" b="1" i="0" u="none" strike="noStrike">
                          <a:solidFill>
                            <a:srgbClr val="000000"/>
                          </a:solidFill>
                          <a:effectLst/>
                          <a:latin typeface="宋体" panose="02010600030101010101" pitchFamily="2" charset="-122"/>
                          <a:ea typeface="宋体" panose="02010600030101010101" pitchFamily="2" charset="-122"/>
                        </a:rPr>
                        <a:t>30240/</a:t>
                      </a:r>
                      <a:r>
                        <a:rPr lang="zh-CN" altLang="en-US" sz="900" b="1" i="0" u="none" strike="noStrike">
                          <a:solidFill>
                            <a:srgbClr val="000000"/>
                          </a:solidFill>
                          <a:effectLst/>
                          <a:latin typeface="宋体" panose="02010600030101010101" pitchFamily="2" charset="-122"/>
                          <a:ea typeface="宋体" panose="02010600030101010101" pitchFamily="2" charset="-122"/>
                        </a:rPr>
                        <a:t>税金及附加费用</a:t>
                      </a:r>
                    </a:p>
                  </a:txBody>
                  <a:tcPr marL="5492" marR="5492" marT="54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900" b="1" i="0" u="none" strike="noStrike" dirty="0">
                          <a:solidFill>
                            <a:srgbClr val="000000"/>
                          </a:solidFill>
                          <a:effectLst/>
                          <a:latin typeface="宋体" panose="02010600030101010101" pitchFamily="2" charset="-122"/>
                          <a:ea typeface="宋体" panose="02010600030101010101" pitchFamily="2" charset="-122"/>
                        </a:rPr>
                        <a:t>　</a:t>
                      </a:r>
                    </a:p>
                  </a:txBody>
                  <a:tcPr marL="5492" marR="5492" marT="54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6095374"/>
                  </a:ext>
                </a:extLst>
              </a:tr>
              <a:tr h="198622">
                <a:tc vMerge="1">
                  <a:txBody>
                    <a:bodyPr/>
                    <a:lstStyle/>
                    <a:p>
                      <a:endParaRPr lang="zh-CN" altLang="en-US"/>
                    </a:p>
                  </a:txBody>
                  <a:tcPr/>
                </a:tc>
                <a:tc>
                  <a:txBody>
                    <a:bodyPr/>
                    <a:lstStyle/>
                    <a:p>
                      <a:pPr algn="l" fontAlgn="ctr"/>
                      <a:r>
                        <a:rPr lang="en-US" altLang="zh-CN" sz="900" b="1" i="0" u="none" strike="noStrike">
                          <a:solidFill>
                            <a:srgbClr val="000000"/>
                          </a:solidFill>
                          <a:effectLst/>
                          <a:latin typeface="宋体" panose="02010600030101010101" pitchFamily="2" charset="-122"/>
                          <a:ea typeface="宋体" panose="02010600030101010101" pitchFamily="2" charset="-122"/>
                        </a:rPr>
                        <a:t>3029903/</a:t>
                      </a:r>
                      <a:r>
                        <a:rPr lang="zh-CN" altLang="en-US" sz="900" b="1" i="0" u="none" strike="noStrike">
                          <a:solidFill>
                            <a:srgbClr val="000000"/>
                          </a:solidFill>
                          <a:effectLst/>
                          <a:latin typeface="宋体" panose="02010600030101010101" pitchFamily="2" charset="-122"/>
                          <a:ea typeface="宋体" panose="02010600030101010101" pitchFamily="2" charset="-122"/>
                        </a:rPr>
                        <a:t>国内组织的会员费</a:t>
                      </a:r>
                    </a:p>
                  </a:txBody>
                  <a:tcPr marL="5492" marR="5492" marT="54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900" b="1" i="0" u="none" strike="noStrike" dirty="0">
                          <a:solidFill>
                            <a:srgbClr val="000000"/>
                          </a:solidFill>
                          <a:effectLst/>
                          <a:latin typeface="宋体" panose="02010600030101010101" pitchFamily="2" charset="-122"/>
                          <a:ea typeface="宋体" panose="02010600030101010101" pitchFamily="2" charset="-122"/>
                        </a:rPr>
                        <a:t>　</a:t>
                      </a:r>
                    </a:p>
                  </a:txBody>
                  <a:tcPr marL="5492" marR="5492" marT="54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5419254"/>
                  </a:ext>
                </a:extLst>
              </a:tr>
              <a:tr h="198622">
                <a:tc vMerge="1">
                  <a:txBody>
                    <a:bodyPr/>
                    <a:lstStyle/>
                    <a:p>
                      <a:endParaRPr lang="zh-CN" altLang="en-US"/>
                    </a:p>
                  </a:txBody>
                  <a:tcPr/>
                </a:tc>
                <a:tc>
                  <a:txBody>
                    <a:bodyPr/>
                    <a:lstStyle/>
                    <a:p>
                      <a:pPr algn="l" fontAlgn="ctr"/>
                      <a:r>
                        <a:rPr lang="en-US" altLang="zh-CN" sz="900" b="1" i="0" u="none" strike="noStrike" dirty="0">
                          <a:solidFill>
                            <a:srgbClr val="000000"/>
                          </a:solidFill>
                          <a:effectLst/>
                          <a:latin typeface="宋体" panose="02010600030101010101" pitchFamily="2" charset="-122"/>
                          <a:ea typeface="宋体" panose="02010600030101010101" pitchFamily="2" charset="-122"/>
                        </a:rPr>
                        <a:t>3029904/</a:t>
                      </a:r>
                      <a:r>
                        <a:rPr lang="zh-CN" altLang="en-US" sz="900" b="1" i="0" u="none" strike="noStrike" dirty="0">
                          <a:solidFill>
                            <a:srgbClr val="000000"/>
                          </a:solidFill>
                          <a:effectLst/>
                          <a:latin typeface="宋体" panose="02010600030101010101" pitchFamily="2" charset="-122"/>
                          <a:ea typeface="宋体" panose="02010600030101010101" pitchFamily="2" charset="-122"/>
                        </a:rPr>
                        <a:t>广告宣传费</a:t>
                      </a:r>
                    </a:p>
                  </a:txBody>
                  <a:tcPr marL="5492" marR="5492" marT="54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900" b="1" i="0" u="none" strike="noStrike">
                          <a:solidFill>
                            <a:srgbClr val="000000"/>
                          </a:solidFill>
                          <a:effectLst/>
                          <a:latin typeface="宋体" panose="02010600030101010101" pitchFamily="2" charset="-122"/>
                          <a:ea typeface="宋体" panose="02010600030101010101" pitchFamily="2" charset="-122"/>
                        </a:rPr>
                        <a:t>　</a:t>
                      </a:r>
                    </a:p>
                  </a:txBody>
                  <a:tcPr marL="5492" marR="5492" marT="54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923823"/>
                  </a:ext>
                </a:extLst>
              </a:tr>
              <a:tr h="253414">
                <a:tc vMerge="1">
                  <a:txBody>
                    <a:bodyPr/>
                    <a:lstStyle/>
                    <a:p>
                      <a:endParaRPr lang="zh-CN" altLang="en-US"/>
                    </a:p>
                  </a:txBody>
                  <a:tcPr>
                    <a:lnT w="6350" cap="flat" cmpd="sng" algn="ctr">
                      <a:solidFill>
                        <a:srgbClr val="000000"/>
                      </a:solidFill>
                      <a:prstDash val="solid"/>
                      <a:round/>
                      <a:headEnd type="none" w="med" len="med"/>
                      <a:tailEnd type="none" w="med" len="med"/>
                    </a:lnT>
                  </a:tcPr>
                </a:tc>
                <a:tc>
                  <a:txBody>
                    <a:bodyPr/>
                    <a:lstStyle/>
                    <a:p>
                      <a:pPr algn="l" fontAlgn="ctr"/>
                      <a:r>
                        <a:rPr lang="en-US" altLang="zh-CN" sz="900" b="1" i="0" u="none" strike="noStrike" dirty="0">
                          <a:solidFill>
                            <a:srgbClr val="000000"/>
                          </a:solidFill>
                          <a:effectLst/>
                          <a:latin typeface="宋体" panose="02010600030101010101" pitchFamily="2" charset="-122"/>
                          <a:ea typeface="宋体" panose="02010600030101010101" pitchFamily="2" charset="-122"/>
                        </a:rPr>
                        <a:t>30299990301/</a:t>
                      </a:r>
                      <a:r>
                        <a:rPr lang="zh-CN" altLang="en-US" sz="900" b="1" i="0" u="none" strike="noStrike" dirty="0">
                          <a:solidFill>
                            <a:srgbClr val="000000"/>
                          </a:solidFill>
                          <a:effectLst/>
                          <a:latin typeface="宋体" panose="02010600030101010101" pitchFamily="2" charset="-122"/>
                          <a:ea typeface="宋体" panose="02010600030101010101" pitchFamily="2" charset="-122"/>
                        </a:rPr>
                        <a:t>文献出版知识产权费</a:t>
                      </a:r>
                    </a:p>
                  </a:txBody>
                  <a:tcPr marL="5492" marR="5492" marT="5492"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900" b="1" i="0" u="none" strike="noStrike" dirty="0">
                          <a:solidFill>
                            <a:srgbClr val="000000"/>
                          </a:solidFill>
                          <a:effectLst/>
                          <a:latin typeface="宋体" panose="02010600030101010101" pitchFamily="2" charset="-122"/>
                          <a:ea typeface="宋体" panose="02010600030101010101" pitchFamily="2" charset="-122"/>
                        </a:rPr>
                        <a:t>   发表文章版面费、审稿费、图书出版、专利等知识产权相关费用</a:t>
                      </a:r>
                    </a:p>
                  </a:txBody>
                  <a:tcPr marL="5492" marR="5492" marT="54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5179006"/>
                  </a:ext>
                </a:extLst>
              </a:tr>
              <a:tr h="198622">
                <a:tc vMerge="1">
                  <a:txBody>
                    <a:bodyPr/>
                    <a:lstStyle/>
                    <a:p>
                      <a:endParaRPr lang="zh-CN" altLang="en-US"/>
                    </a:p>
                  </a:txBody>
                  <a:tcPr/>
                </a:tc>
                <a:tc>
                  <a:txBody>
                    <a:bodyPr/>
                    <a:lstStyle/>
                    <a:p>
                      <a:pPr algn="l" fontAlgn="ctr"/>
                      <a:r>
                        <a:rPr lang="en-US" altLang="zh-CN" sz="900" b="1" i="0" u="none" strike="noStrike">
                          <a:solidFill>
                            <a:srgbClr val="000000"/>
                          </a:solidFill>
                          <a:effectLst/>
                          <a:latin typeface="宋体" panose="02010600030101010101" pitchFamily="2" charset="-122"/>
                          <a:ea typeface="宋体" panose="02010600030101010101" pitchFamily="2" charset="-122"/>
                        </a:rPr>
                        <a:t>30299990302/</a:t>
                      </a:r>
                      <a:r>
                        <a:rPr lang="zh-CN" altLang="en-US" sz="900" b="1" i="0" u="none" strike="noStrike">
                          <a:solidFill>
                            <a:srgbClr val="000000"/>
                          </a:solidFill>
                          <a:effectLst/>
                          <a:latin typeface="宋体" panose="02010600030101010101" pitchFamily="2" charset="-122"/>
                          <a:ea typeface="宋体" panose="02010600030101010101" pitchFamily="2" charset="-122"/>
                        </a:rPr>
                        <a:t>会务费</a:t>
                      </a:r>
                    </a:p>
                  </a:txBody>
                  <a:tcPr marL="5492" marR="5492" marT="54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900" b="1" i="0" u="none" strike="noStrike">
                          <a:solidFill>
                            <a:srgbClr val="000000"/>
                          </a:solidFill>
                          <a:effectLst/>
                          <a:latin typeface="宋体" panose="02010600030101010101" pitchFamily="2" charset="-122"/>
                          <a:ea typeface="宋体" panose="02010600030101010101" pitchFamily="2" charset="-122"/>
                        </a:rPr>
                        <a:t>                   </a:t>
                      </a:r>
                      <a:r>
                        <a:rPr lang="zh-CN" altLang="en-US" sz="900" b="1" i="0" u="none" strike="noStrike" dirty="0">
                          <a:solidFill>
                            <a:srgbClr val="000000"/>
                          </a:solidFill>
                          <a:effectLst/>
                          <a:latin typeface="宋体" panose="02010600030101010101" pitchFamily="2" charset="-122"/>
                          <a:ea typeface="宋体" panose="02010600030101010101" pitchFamily="2" charset="-122"/>
                        </a:rPr>
                        <a:t>参加会议缴纳的会务费</a:t>
                      </a:r>
                    </a:p>
                  </a:txBody>
                  <a:tcPr marL="5492" marR="5492" marT="54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3810518"/>
                  </a:ext>
                </a:extLst>
              </a:tr>
              <a:tr h="198622">
                <a:tc vMerge="1">
                  <a:txBody>
                    <a:bodyPr/>
                    <a:lstStyle/>
                    <a:p>
                      <a:endParaRPr lang="zh-CN" altLang="en-US"/>
                    </a:p>
                  </a:txBody>
                  <a:tcPr/>
                </a:tc>
                <a:tc>
                  <a:txBody>
                    <a:bodyPr/>
                    <a:lstStyle/>
                    <a:p>
                      <a:pPr algn="l" fontAlgn="ctr"/>
                      <a:r>
                        <a:rPr lang="en-US" altLang="zh-CN" sz="900" b="1" i="0" u="none" strike="noStrike">
                          <a:solidFill>
                            <a:srgbClr val="000000"/>
                          </a:solidFill>
                          <a:effectLst/>
                          <a:latin typeface="宋体" panose="02010600030101010101" pitchFamily="2" charset="-122"/>
                          <a:ea typeface="宋体" panose="02010600030101010101" pitchFamily="2" charset="-122"/>
                        </a:rPr>
                        <a:t>30299990311/</a:t>
                      </a:r>
                      <a:r>
                        <a:rPr lang="zh-CN" altLang="en-US" sz="900" b="1" i="0" u="none" strike="noStrike">
                          <a:solidFill>
                            <a:srgbClr val="000000"/>
                          </a:solidFill>
                          <a:effectLst/>
                          <a:latin typeface="宋体" panose="02010600030101010101" pitchFamily="2" charset="-122"/>
                          <a:ea typeface="宋体" panose="02010600030101010101" pitchFamily="2" charset="-122"/>
                        </a:rPr>
                        <a:t>数据采集费</a:t>
                      </a:r>
                    </a:p>
                  </a:txBody>
                  <a:tcPr marL="5492" marR="5492" marT="54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zh-CN" sz="900" b="1" kern="500" dirty="0">
                          <a:solidFill>
                            <a:srgbClr val="FF0000"/>
                          </a:solidFill>
                          <a:effectLst/>
                          <a:latin typeface="Times New Roman" panose="02020603050405020304" pitchFamily="18" charset="0"/>
                          <a:ea typeface="+mn-ea"/>
                        </a:rPr>
                        <a:t>指围绕项目研究而开展数据跟踪采集、案例分析等所需的费用</a:t>
                      </a:r>
                      <a:r>
                        <a:rPr lang="zh-CN" altLang="en-US" sz="900" b="1" kern="500" dirty="0">
                          <a:solidFill>
                            <a:srgbClr val="FF0000"/>
                          </a:solidFill>
                          <a:effectLst/>
                          <a:latin typeface="Times New Roman" panose="02020603050405020304" pitchFamily="18" charset="0"/>
                          <a:ea typeface="+mn-ea"/>
                        </a:rPr>
                        <a:t>，</a:t>
                      </a:r>
                      <a:endParaRPr lang="zh-CN" altLang="en-US" sz="900" b="1" i="0" u="none" strike="noStrike" dirty="0">
                        <a:solidFill>
                          <a:srgbClr val="00B0F0"/>
                        </a:solidFill>
                        <a:effectLst/>
                        <a:latin typeface="宋体" panose="02010600030101010101" pitchFamily="2" charset="-122"/>
                        <a:ea typeface="宋体" panose="02010600030101010101" pitchFamily="2" charset="-122"/>
                      </a:endParaRPr>
                    </a:p>
                  </a:txBody>
                  <a:tcPr marL="5492" marR="5492" marT="54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835341"/>
                  </a:ext>
                </a:extLst>
              </a:tr>
              <a:tr h="198622">
                <a:tc vMerge="1">
                  <a:txBody>
                    <a:bodyPr/>
                    <a:lstStyle/>
                    <a:p>
                      <a:endParaRPr lang="zh-CN" altLang="en-US"/>
                    </a:p>
                  </a:txBody>
                  <a:tcPr/>
                </a:tc>
                <a:tc>
                  <a:txBody>
                    <a:bodyPr/>
                    <a:lstStyle/>
                    <a:p>
                      <a:pPr algn="l" fontAlgn="ctr"/>
                      <a:r>
                        <a:rPr lang="en-US" altLang="zh-CN" sz="900" b="1" i="0" u="none" strike="noStrike">
                          <a:solidFill>
                            <a:srgbClr val="000000"/>
                          </a:solidFill>
                          <a:effectLst/>
                          <a:latin typeface="宋体" panose="02010600030101010101" pitchFamily="2" charset="-122"/>
                          <a:ea typeface="宋体" panose="02010600030101010101" pitchFamily="2" charset="-122"/>
                        </a:rPr>
                        <a:t>302999999/</a:t>
                      </a:r>
                      <a:r>
                        <a:rPr lang="zh-CN" altLang="en-US" sz="900" b="1" i="0" u="none" strike="noStrike">
                          <a:solidFill>
                            <a:srgbClr val="000000"/>
                          </a:solidFill>
                          <a:effectLst/>
                          <a:latin typeface="宋体" panose="02010600030101010101" pitchFamily="2" charset="-122"/>
                          <a:ea typeface="宋体" panose="02010600030101010101" pitchFamily="2" charset="-122"/>
                        </a:rPr>
                        <a:t>其他</a:t>
                      </a:r>
                    </a:p>
                  </a:txBody>
                  <a:tcPr marL="5492" marR="5492" marT="54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900" b="1" i="0" u="none" strike="noStrike" dirty="0">
                          <a:solidFill>
                            <a:srgbClr val="000000"/>
                          </a:solidFill>
                          <a:effectLst/>
                          <a:latin typeface="宋体" panose="02010600030101010101" pitchFamily="2" charset="-122"/>
                          <a:ea typeface="宋体" panose="02010600030101010101" pitchFamily="2" charset="-122"/>
                        </a:rPr>
                        <a:t>　</a:t>
                      </a:r>
                    </a:p>
                  </a:txBody>
                  <a:tcPr marL="5492" marR="5492" marT="54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3226483"/>
                  </a:ext>
                </a:extLst>
              </a:tr>
            </a:tbl>
          </a:graphicData>
        </a:graphic>
      </p:graphicFrame>
    </p:spTree>
    <p:extLst>
      <p:ext uri="{BB962C8B-B14F-4D97-AF65-F5344CB8AC3E}">
        <p14:creationId xmlns:p14="http://schemas.microsoft.com/office/powerpoint/2010/main" val="164077368"/>
      </p:ext>
    </p:extLst>
  </p:cSld>
  <p:clrMapOvr>
    <a:masterClrMapping/>
  </p:clrMapOvr>
  <p:transition spd="med" advTm="0">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a:off x="709370" y="604609"/>
            <a:ext cx="7840663" cy="0"/>
          </a:xfrm>
          <a:prstGeom prst="line">
            <a:avLst/>
          </a:prstGeom>
        </p:spPr>
        <p:style>
          <a:lnRef idx="1">
            <a:schemeClr val="dk1"/>
          </a:lnRef>
          <a:fillRef idx="0">
            <a:schemeClr val="dk1"/>
          </a:fillRef>
          <a:effectRef idx="0">
            <a:schemeClr val="dk1"/>
          </a:effectRef>
          <a:fontRef idx="minor">
            <a:schemeClr val="tx1"/>
          </a:fontRef>
        </p:style>
      </p:cxnSp>
      <p:sp>
        <p:nvSpPr>
          <p:cNvPr id="4" name="L 形 3"/>
          <p:cNvSpPr/>
          <p:nvPr/>
        </p:nvSpPr>
        <p:spPr>
          <a:xfrm rot="13498344">
            <a:off x="400050" y="317500"/>
            <a:ext cx="144463" cy="144463"/>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5" name="L 形 4"/>
          <p:cNvSpPr/>
          <p:nvPr/>
        </p:nvSpPr>
        <p:spPr>
          <a:xfrm rot="13498344">
            <a:off x="534988" y="317500"/>
            <a:ext cx="144462" cy="144463"/>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6" name="L 形 5"/>
          <p:cNvSpPr/>
          <p:nvPr/>
        </p:nvSpPr>
        <p:spPr>
          <a:xfrm rot="13498344">
            <a:off x="265113" y="317500"/>
            <a:ext cx="144462" cy="144463"/>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13318" name="Shape 1794"/>
          <p:cNvSpPr>
            <a:spLocks noChangeArrowheads="1"/>
          </p:cNvSpPr>
          <p:nvPr/>
        </p:nvSpPr>
        <p:spPr bwMode="auto">
          <a:xfrm>
            <a:off x="892328" y="161696"/>
            <a:ext cx="2599552" cy="442913"/>
          </a:xfrm>
          <a:prstGeom prst="roundRect">
            <a:avLst>
              <a:gd name="adj" fmla="val 50000"/>
            </a:avLst>
          </a:prstGeom>
          <a:solidFill>
            <a:schemeClr val="accent1"/>
          </a:solidFill>
          <a:ln w="12700">
            <a:noFill/>
            <a:round/>
            <a:headEnd/>
            <a:tailEnd/>
          </a:ln>
        </p:spPr>
        <p:txBody>
          <a:bodyPr lIns="14288" tIns="14288" rIns="14288" bIns="14288" anchor="ctr"/>
          <a:lstStyle/>
          <a:p>
            <a:endParaRPr lang="zh-CN" altLang="en-US" sz="1300">
              <a:latin typeface="Calibri" pitchFamily="34" charset="0"/>
            </a:endParaRPr>
          </a:p>
        </p:txBody>
      </p:sp>
      <p:sp>
        <p:nvSpPr>
          <p:cNvPr id="13319" name="Text Placeholder 3"/>
          <p:cNvSpPr txBox="1">
            <a:spLocks noChangeArrowheads="1"/>
          </p:cNvSpPr>
          <p:nvPr/>
        </p:nvSpPr>
        <p:spPr bwMode="auto">
          <a:xfrm>
            <a:off x="1238369" y="218234"/>
            <a:ext cx="2713038" cy="306387"/>
          </a:xfrm>
          <a:prstGeom prst="rect">
            <a:avLst/>
          </a:prstGeom>
          <a:noFill/>
          <a:ln w="9525">
            <a:noFill/>
            <a:miter lim="800000"/>
            <a:headEnd/>
            <a:tailEnd/>
          </a:ln>
        </p:spPr>
        <p:txBody>
          <a:bodyPr lIns="0" tIns="0" rIns="0" bIns="0" anchor="ctr"/>
          <a:lstStyle/>
          <a:p>
            <a:r>
              <a:rPr lang="zh-CN" altLang="en-US" sz="1600" b="1" dirty="0">
                <a:solidFill>
                  <a:srgbClr val="FDFDFD"/>
                </a:solidFill>
                <a:latin typeface="Calibri" pitchFamily="34" charset="0"/>
              </a:rPr>
              <a:t>横向科研经费预算模板</a:t>
            </a:r>
          </a:p>
        </p:txBody>
      </p:sp>
      <p:graphicFrame>
        <p:nvGraphicFramePr>
          <p:cNvPr id="9" name="表格 8">
            <a:extLst>
              <a:ext uri="{FF2B5EF4-FFF2-40B4-BE49-F238E27FC236}">
                <a16:creationId xmlns:a16="http://schemas.microsoft.com/office/drawing/2014/main" id="{AEF47C6E-087B-6021-E4C6-BC706CD72AF3}"/>
              </a:ext>
            </a:extLst>
          </p:cNvPr>
          <p:cNvGraphicFramePr>
            <a:graphicFrameLocks noGrp="1"/>
          </p:cNvGraphicFramePr>
          <p:nvPr>
            <p:extLst>
              <p:ext uri="{D42A27DB-BD31-4B8C-83A1-F6EECF244321}">
                <p14:modId xmlns:p14="http://schemas.microsoft.com/office/powerpoint/2010/main" val="3712853222"/>
              </p:ext>
            </p:extLst>
          </p:nvPr>
        </p:nvGraphicFramePr>
        <p:xfrm>
          <a:off x="1115616" y="771550"/>
          <a:ext cx="7511207" cy="3700201"/>
        </p:xfrm>
        <a:graphic>
          <a:graphicData uri="http://schemas.openxmlformats.org/drawingml/2006/table">
            <a:tbl>
              <a:tblPr/>
              <a:tblGrid>
                <a:gridCol w="2327220">
                  <a:extLst>
                    <a:ext uri="{9D8B030D-6E8A-4147-A177-3AD203B41FA5}">
                      <a16:colId xmlns:a16="http://schemas.microsoft.com/office/drawing/2014/main" val="3093295966"/>
                    </a:ext>
                  </a:extLst>
                </a:gridCol>
                <a:gridCol w="2327220">
                  <a:extLst>
                    <a:ext uri="{9D8B030D-6E8A-4147-A177-3AD203B41FA5}">
                      <a16:colId xmlns:a16="http://schemas.microsoft.com/office/drawing/2014/main" val="1477764581"/>
                    </a:ext>
                  </a:extLst>
                </a:gridCol>
                <a:gridCol w="2856767">
                  <a:extLst>
                    <a:ext uri="{9D8B030D-6E8A-4147-A177-3AD203B41FA5}">
                      <a16:colId xmlns:a16="http://schemas.microsoft.com/office/drawing/2014/main" val="2174017691"/>
                    </a:ext>
                  </a:extLst>
                </a:gridCol>
              </a:tblGrid>
              <a:tr h="286701">
                <a:tc>
                  <a:txBody>
                    <a:bodyPr/>
                    <a:lstStyle/>
                    <a:p>
                      <a:pPr algn="ctr" fontAlgn="ctr"/>
                      <a:r>
                        <a:rPr lang="zh-CN" altLang="en-US" sz="1100" b="1" i="0" u="none" strike="noStrike" dirty="0">
                          <a:solidFill>
                            <a:srgbClr val="000000"/>
                          </a:solidFill>
                          <a:effectLst/>
                          <a:latin typeface="宋体" panose="02010600030101010101" pitchFamily="2" charset="-122"/>
                          <a:ea typeface="宋体" panose="02010600030101010101" pitchFamily="2" charset="-122"/>
                        </a:rPr>
                        <a:t>额度控制名称</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100" b="1" i="0" u="none" strike="noStrike" dirty="0">
                          <a:solidFill>
                            <a:srgbClr val="000000"/>
                          </a:solidFill>
                          <a:effectLst/>
                          <a:latin typeface="宋体" panose="02010600030101010101" pitchFamily="2" charset="-122"/>
                          <a:ea typeface="宋体" panose="02010600030101010101" pitchFamily="2" charset="-122"/>
                        </a:rPr>
                        <a:t>对应经济分类</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100" b="1" i="0" u="none" strike="noStrike">
                          <a:solidFill>
                            <a:srgbClr val="000000"/>
                          </a:solidFill>
                          <a:effectLst/>
                          <a:latin typeface="宋体" panose="02010600030101010101" pitchFamily="2" charset="-122"/>
                          <a:ea typeface="宋体" panose="02010600030101010101" pitchFamily="2" charset="-122"/>
                        </a:rPr>
                        <a:t>备注</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6265280"/>
                  </a:ext>
                </a:extLst>
              </a:tr>
              <a:tr h="277145">
                <a:tc rowSpan="2">
                  <a:txBody>
                    <a:bodyPr/>
                    <a:lstStyle/>
                    <a:p>
                      <a:pPr algn="ctr" fontAlgn="ctr"/>
                      <a:r>
                        <a:rPr lang="zh-CN" altLang="en-US" sz="1100" b="1" i="0" u="none" strike="noStrike" dirty="0">
                          <a:solidFill>
                            <a:srgbClr val="000000"/>
                          </a:solidFill>
                          <a:effectLst/>
                          <a:latin typeface="宋体" panose="02010600030101010101" pitchFamily="2" charset="-122"/>
                          <a:ea typeface="宋体" panose="02010600030101010101" pitchFamily="2" charset="-122"/>
                        </a:rPr>
                        <a:t>劳务费</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1100" b="1" i="0" u="none" strike="noStrike" dirty="0">
                          <a:solidFill>
                            <a:srgbClr val="000000"/>
                          </a:solidFill>
                          <a:effectLst/>
                          <a:latin typeface="宋体" panose="02010600030101010101" pitchFamily="2" charset="-122"/>
                          <a:ea typeface="宋体" panose="02010600030101010101" pitchFamily="2" charset="-122"/>
                        </a:rPr>
                        <a:t>30203/</a:t>
                      </a:r>
                      <a:r>
                        <a:rPr lang="zh-CN" altLang="en-US" sz="1100" b="1" i="0" u="none" strike="noStrike" dirty="0">
                          <a:solidFill>
                            <a:srgbClr val="000000"/>
                          </a:solidFill>
                          <a:effectLst/>
                          <a:latin typeface="宋体" panose="02010600030101010101" pitchFamily="2" charset="-122"/>
                          <a:ea typeface="宋体" panose="02010600030101010101" pitchFamily="2" charset="-122"/>
                        </a:rPr>
                        <a:t>咨询费</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1" i="0" u="none" strike="noStrike" kern="1200" dirty="0">
                          <a:solidFill>
                            <a:schemeClr val="tx1"/>
                          </a:solidFill>
                          <a:effectLst/>
                          <a:latin typeface="宋体" panose="02010600030101010101" pitchFamily="2" charset="-122"/>
                          <a:ea typeface="+mn-ea"/>
                          <a:cs typeface="+mn-cs"/>
                        </a:rPr>
                        <a:t>《</a:t>
                      </a:r>
                      <a:r>
                        <a:rPr lang="zh-CN" altLang="en-US" sz="1100" b="1" i="0" u="none" strike="noStrike" kern="1200" dirty="0">
                          <a:solidFill>
                            <a:schemeClr val="tx1"/>
                          </a:solidFill>
                          <a:effectLst/>
                          <a:latin typeface="宋体" panose="02010600030101010101" pitchFamily="2" charset="-122"/>
                          <a:ea typeface="+mn-ea"/>
                          <a:cs typeface="+mn-cs"/>
                        </a:rPr>
                        <a:t>天津商业大学科研项目专家咨询费管理办法</a:t>
                      </a:r>
                      <a:r>
                        <a:rPr lang="en-US" altLang="zh-CN" sz="1100" b="1" i="0" u="none" strike="noStrike" kern="1200" dirty="0">
                          <a:solidFill>
                            <a:schemeClr val="tx1"/>
                          </a:solidFill>
                          <a:effectLst/>
                          <a:latin typeface="宋体" panose="02010600030101010101" pitchFamily="2" charset="-122"/>
                          <a:ea typeface="+mn-ea"/>
                          <a:cs typeface="+mn-cs"/>
                        </a:rPr>
                        <a:t>》</a:t>
                      </a:r>
                      <a:r>
                        <a:rPr lang="zh-CN" altLang="en-US" sz="1100" b="1" i="0" u="none" strike="noStrike" dirty="0">
                          <a:solidFill>
                            <a:schemeClr val="tx1"/>
                          </a:solidFill>
                          <a:effectLst/>
                          <a:latin typeface="宋体" panose="02010600030101010101" pitchFamily="2" charset="-122"/>
                          <a:ea typeface="+mn-ea"/>
                        </a:rPr>
                        <a:t>的通知 津商大校发</a:t>
                      </a:r>
                      <a:r>
                        <a:rPr lang="en-US" altLang="zh-CN" sz="1100" b="1" i="0" u="none" strike="noStrike" dirty="0">
                          <a:solidFill>
                            <a:schemeClr val="tx1"/>
                          </a:solidFill>
                          <a:effectLst/>
                          <a:latin typeface="宋体" panose="02010600030101010101" pitchFamily="2" charset="-122"/>
                          <a:ea typeface="+mn-ea"/>
                        </a:rPr>
                        <a:t>﹝2018﹞26</a:t>
                      </a:r>
                      <a:r>
                        <a:rPr lang="zh-CN" altLang="en-US" sz="1100" b="1" i="0" u="none" strike="noStrike" dirty="0">
                          <a:solidFill>
                            <a:schemeClr val="tx1"/>
                          </a:solidFill>
                          <a:effectLst/>
                          <a:latin typeface="宋体" panose="02010600030101010101" pitchFamily="2" charset="-122"/>
                          <a:ea typeface="+mn-ea"/>
                        </a:rPr>
                        <a:t>号</a:t>
                      </a:r>
                      <a:endParaRPr lang="zh-CN" altLang="en-US" sz="1100" b="1" i="0" u="none" strike="noStrike" dirty="0">
                        <a:solidFill>
                          <a:schemeClr val="tx1"/>
                        </a:solidFill>
                        <a:effectLst/>
                        <a:latin typeface="宋体" panose="02010600030101010101" pitchFamily="2" charset="-122"/>
                        <a:ea typeface="宋体" panose="02010600030101010101" pitchFamily="2" charset="-122"/>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1107970"/>
                  </a:ext>
                </a:extLst>
              </a:tr>
              <a:tr h="277145">
                <a:tc vMerge="1">
                  <a:txBody>
                    <a:bodyPr/>
                    <a:lstStyle/>
                    <a:p>
                      <a:endParaRPr lang="zh-CN" altLang="en-US"/>
                    </a:p>
                  </a:txBody>
                  <a:tcPr/>
                </a:tc>
                <a:tc>
                  <a:txBody>
                    <a:bodyPr/>
                    <a:lstStyle/>
                    <a:p>
                      <a:pPr algn="l" fontAlgn="ctr"/>
                      <a:r>
                        <a:rPr lang="en-US" altLang="zh-CN" sz="1100" b="1" i="0" u="none" strike="noStrike" dirty="0">
                          <a:solidFill>
                            <a:srgbClr val="000000"/>
                          </a:solidFill>
                          <a:effectLst/>
                          <a:latin typeface="宋体" panose="02010600030101010101" pitchFamily="2" charset="-122"/>
                          <a:ea typeface="宋体" panose="02010600030101010101" pitchFamily="2" charset="-122"/>
                        </a:rPr>
                        <a:t>30226/</a:t>
                      </a:r>
                      <a:r>
                        <a:rPr lang="zh-CN" altLang="en-US" sz="1100" b="1" i="0" u="none" strike="noStrike" dirty="0">
                          <a:solidFill>
                            <a:srgbClr val="000000"/>
                          </a:solidFill>
                          <a:effectLst/>
                          <a:latin typeface="宋体" panose="02010600030101010101" pitchFamily="2" charset="-122"/>
                          <a:ea typeface="宋体" panose="02010600030101010101" pitchFamily="2" charset="-122"/>
                        </a:rPr>
                        <a:t>劳务费</a:t>
                      </a:r>
                      <a:r>
                        <a:rPr lang="en-US" altLang="zh-CN" sz="1100" b="1" i="0" u="none" strike="noStrike" dirty="0">
                          <a:solidFill>
                            <a:srgbClr val="FF0000"/>
                          </a:solidFill>
                          <a:effectLst/>
                          <a:latin typeface="宋体" panose="02010600030101010101" pitchFamily="2" charset="-122"/>
                          <a:ea typeface="宋体" panose="02010600030101010101" pitchFamily="2" charset="-122"/>
                        </a:rPr>
                        <a:t>(</a:t>
                      </a:r>
                      <a:r>
                        <a:rPr lang="zh-CN" altLang="en-US" sz="1100" b="1" i="0" u="none" strike="noStrike" dirty="0">
                          <a:solidFill>
                            <a:srgbClr val="FF0000"/>
                          </a:solidFill>
                          <a:effectLst/>
                          <a:latin typeface="宋体" panose="02010600030101010101" pitchFamily="2" charset="-122"/>
                          <a:ea typeface="宋体" panose="02010600030101010101" pitchFamily="2" charset="-122"/>
                        </a:rPr>
                        <a:t>未做比例限制</a:t>
                      </a:r>
                      <a:r>
                        <a:rPr lang="en-US" altLang="zh-CN" sz="1100" b="1" i="0" u="none" strike="noStrike" dirty="0">
                          <a:solidFill>
                            <a:srgbClr val="FF0000"/>
                          </a:solidFill>
                          <a:effectLst/>
                          <a:latin typeface="宋体" panose="02010600030101010101" pitchFamily="2" charset="-122"/>
                          <a:ea typeface="宋体" panose="02010600030101010101" pitchFamily="2" charset="-122"/>
                        </a:rPr>
                        <a:t>)</a:t>
                      </a:r>
                      <a:endParaRPr lang="zh-CN" altLang="en-US" sz="1100" b="1" i="0" u="none" strike="noStrike" dirty="0">
                        <a:solidFill>
                          <a:srgbClr val="FF0000"/>
                        </a:solidFill>
                        <a:effectLst/>
                        <a:latin typeface="宋体" panose="02010600030101010101" pitchFamily="2" charset="-122"/>
                        <a:ea typeface="宋体" panose="02010600030101010101" pitchFamily="2" charset="-122"/>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100" b="1" i="0" u="none" strike="noStrike" dirty="0">
                          <a:solidFill>
                            <a:srgbClr val="000000"/>
                          </a:solidFill>
                          <a:effectLst/>
                          <a:latin typeface="宋体" panose="02010600030101010101" pitchFamily="2" charset="-122"/>
                          <a:ea typeface="宋体" panose="02010600030101010101" pitchFamily="2" charset="-122"/>
                        </a:rPr>
                        <a:t>学生及校外人员</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836927"/>
                  </a:ext>
                </a:extLst>
              </a:tr>
              <a:tr h="277145">
                <a:tc rowSpan="5">
                  <a:txBody>
                    <a:bodyPr/>
                    <a:lstStyle/>
                    <a:p>
                      <a:pPr algn="ctr" fontAlgn="ctr"/>
                      <a:r>
                        <a:rPr lang="zh-CN" altLang="en-US" sz="1100" b="1" i="0" u="none" strike="noStrike" dirty="0">
                          <a:solidFill>
                            <a:srgbClr val="000000"/>
                          </a:solidFill>
                          <a:effectLst/>
                          <a:latin typeface="宋体" panose="02010600030101010101" pitchFamily="2" charset="-122"/>
                          <a:ea typeface="宋体" panose="02010600030101010101" pitchFamily="2" charset="-122"/>
                        </a:rPr>
                        <a:t>设备费</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1100" b="1" i="0" u="none" strike="noStrike" dirty="0">
                          <a:solidFill>
                            <a:srgbClr val="000000"/>
                          </a:solidFill>
                          <a:effectLst/>
                          <a:latin typeface="宋体" panose="02010600030101010101" pitchFamily="2" charset="-122"/>
                          <a:ea typeface="宋体" panose="02010600030101010101" pitchFamily="2" charset="-122"/>
                        </a:rPr>
                        <a:t>3100202/</a:t>
                      </a:r>
                      <a:r>
                        <a:rPr lang="zh-CN" altLang="en-US" sz="1100" b="1" i="0" u="none" strike="noStrike" dirty="0">
                          <a:solidFill>
                            <a:srgbClr val="000000"/>
                          </a:solidFill>
                          <a:effectLst/>
                          <a:latin typeface="宋体" panose="02010600030101010101" pitchFamily="2" charset="-122"/>
                          <a:ea typeface="宋体" panose="02010600030101010101" pitchFamily="2" charset="-122"/>
                        </a:rPr>
                        <a:t>办公设备购置</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100" b="1" i="0" u="none" strike="noStrike" dirty="0">
                          <a:solidFill>
                            <a:srgbClr val="000000"/>
                          </a:solidFill>
                          <a:effectLst/>
                          <a:latin typeface="宋体" panose="02010600030101010101" pitchFamily="2" charset="-122"/>
                          <a:ea typeface="宋体" panose="02010600030101010101" pitchFamily="2" charset="-122"/>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5419441"/>
                  </a:ext>
                </a:extLst>
              </a:tr>
              <a:tr h="277145">
                <a:tc vMerge="1">
                  <a:txBody>
                    <a:bodyPr/>
                    <a:lstStyle/>
                    <a:p>
                      <a:endParaRPr lang="zh-CN" altLang="en-US"/>
                    </a:p>
                  </a:txBody>
                  <a:tcPr/>
                </a:tc>
                <a:tc>
                  <a:txBody>
                    <a:bodyPr/>
                    <a:lstStyle/>
                    <a:p>
                      <a:pPr algn="l" fontAlgn="ctr"/>
                      <a:r>
                        <a:rPr lang="en-US" altLang="zh-CN" sz="1100" b="1" i="0" u="none" strike="noStrike" dirty="0">
                          <a:solidFill>
                            <a:srgbClr val="000000"/>
                          </a:solidFill>
                          <a:effectLst/>
                          <a:latin typeface="宋体" panose="02010600030101010101" pitchFamily="2" charset="-122"/>
                          <a:ea typeface="宋体" panose="02010600030101010101" pitchFamily="2" charset="-122"/>
                        </a:rPr>
                        <a:t>3100299/</a:t>
                      </a:r>
                      <a:r>
                        <a:rPr lang="zh-CN" altLang="en-US" sz="1100" b="1" i="0" u="none" strike="noStrike" dirty="0">
                          <a:solidFill>
                            <a:srgbClr val="000000"/>
                          </a:solidFill>
                          <a:effectLst/>
                          <a:latin typeface="宋体" panose="02010600030101010101" pitchFamily="2" charset="-122"/>
                          <a:ea typeface="宋体" panose="02010600030101010101" pitchFamily="2" charset="-122"/>
                        </a:rPr>
                        <a:t>办公设备购置</a:t>
                      </a:r>
                      <a:r>
                        <a:rPr lang="en-US" altLang="zh-CN" sz="1100" b="1" i="0" u="none" strike="noStrike" dirty="0">
                          <a:solidFill>
                            <a:srgbClr val="000000"/>
                          </a:solidFill>
                          <a:effectLst/>
                          <a:latin typeface="宋体" panose="02010600030101010101" pitchFamily="2" charset="-122"/>
                          <a:ea typeface="宋体" panose="02010600030101010101" pitchFamily="2" charset="-122"/>
                        </a:rPr>
                        <a:t>-</a:t>
                      </a:r>
                      <a:r>
                        <a:rPr lang="zh-CN" altLang="en-US" sz="1100" b="1" i="0" u="none" strike="noStrike" dirty="0">
                          <a:solidFill>
                            <a:srgbClr val="000000"/>
                          </a:solidFill>
                          <a:effectLst/>
                          <a:latin typeface="宋体" panose="02010600030101010101" pitchFamily="2" charset="-122"/>
                          <a:ea typeface="宋体" panose="02010600030101010101" pitchFamily="2" charset="-122"/>
                        </a:rPr>
                        <a:t>其他</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100" b="1" i="0" u="none" strike="noStrike" dirty="0">
                          <a:solidFill>
                            <a:srgbClr val="000000"/>
                          </a:solidFill>
                          <a:effectLst/>
                          <a:latin typeface="宋体" panose="02010600030101010101" pitchFamily="2" charset="-122"/>
                          <a:ea typeface="宋体" panose="02010600030101010101" pitchFamily="2" charset="-122"/>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9878406"/>
                  </a:ext>
                </a:extLst>
              </a:tr>
              <a:tr h="277145">
                <a:tc vMerge="1">
                  <a:txBody>
                    <a:bodyPr/>
                    <a:lstStyle/>
                    <a:p>
                      <a:endParaRPr lang="zh-CN" altLang="en-US"/>
                    </a:p>
                  </a:txBody>
                  <a:tcPr/>
                </a:tc>
                <a:tc>
                  <a:txBody>
                    <a:bodyPr/>
                    <a:lstStyle/>
                    <a:p>
                      <a:pPr algn="l" fontAlgn="ctr"/>
                      <a:r>
                        <a:rPr lang="en-US" altLang="zh-CN" sz="1100" b="1" i="0" u="none" strike="noStrike">
                          <a:solidFill>
                            <a:srgbClr val="000000"/>
                          </a:solidFill>
                          <a:effectLst/>
                          <a:latin typeface="宋体" panose="02010600030101010101" pitchFamily="2" charset="-122"/>
                          <a:ea typeface="宋体" panose="02010600030101010101" pitchFamily="2" charset="-122"/>
                        </a:rPr>
                        <a:t>31007/</a:t>
                      </a:r>
                      <a:r>
                        <a:rPr lang="zh-CN" altLang="en-US" sz="1100" b="1" i="0" u="none" strike="noStrike">
                          <a:solidFill>
                            <a:srgbClr val="000000"/>
                          </a:solidFill>
                          <a:effectLst/>
                          <a:latin typeface="宋体" panose="02010600030101010101" pitchFamily="2" charset="-122"/>
                          <a:ea typeface="宋体" panose="02010600030101010101" pitchFamily="2" charset="-122"/>
                        </a:rPr>
                        <a:t>信息网络及软件购置更新</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100" b="1" i="0" u="none" strike="noStrike">
                          <a:solidFill>
                            <a:srgbClr val="000000"/>
                          </a:solidFill>
                          <a:effectLst/>
                          <a:latin typeface="宋体" panose="02010600030101010101" pitchFamily="2" charset="-122"/>
                          <a:ea typeface="宋体" panose="02010600030101010101" pitchFamily="2" charset="-122"/>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0974866"/>
                  </a:ext>
                </a:extLst>
              </a:tr>
              <a:tr h="277145">
                <a:tc vMerge="1">
                  <a:txBody>
                    <a:bodyPr/>
                    <a:lstStyle/>
                    <a:p>
                      <a:endParaRPr lang="zh-CN" altLang="en-US"/>
                    </a:p>
                  </a:txBody>
                  <a:tcPr>
                    <a:lnT w="6350" cap="flat" cmpd="sng" algn="ctr">
                      <a:solidFill>
                        <a:srgbClr val="000000"/>
                      </a:solidFill>
                      <a:prstDash val="solid"/>
                      <a:round/>
                      <a:headEnd type="none" w="med" len="med"/>
                      <a:tailEnd type="none" w="med" len="med"/>
                    </a:lnT>
                  </a:tcPr>
                </a:tc>
                <a:tc>
                  <a:txBody>
                    <a:bodyPr/>
                    <a:lstStyle/>
                    <a:p>
                      <a:pPr algn="l" fontAlgn="ctr"/>
                      <a:r>
                        <a:rPr lang="en-US" altLang="zh-CN" sz="1100" b="1" i="0" u="none" strike="noStrike" dirty="0">
                          <a:solidFill>
                            <a:srgbClr val="000000"/>
                          </a:solidFill>
                          <a:effectLst/>
                          <a:latin typeface="宋体" panose="02010600030101010101" pitchFamily="2" charset="-122"/>
                          <a:ea typeface="宋体" panose="02010600030101010101" pitchFamily="2" charset="-122"/>
                        </a:rPr>
                        <a:t>31003/</a:t>
                      </a:r>
                      <a:r>
                        <a:rPr lang="zh-CN" altLang="en-US" sz="1100" b="1" i="0" u="none" strike="noStrike" dirty="0">
                          <a:solidFill>
                            <a:srgbClr val="000000"/>
                          </a:solidFill>
                          <a:effectLst/>
                          <a:latin typeface="宋体" panose="02010600030101010101" pitchFamily="2" charset="-122"/>
                          <a:ea typeface="宋体" panose="02010600030101010101" pitchFamily="2" charset="-122"/>
                        </a:rPr>
                        <a:t>专用设备购置</a:t>
                      </a:r>
                    </a:p>
                  </a:txBody>
                  <a:tcPr marL="7620" marR="7620" marT="7620"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100" b="1" i="0" u="none" strike="noStrike" dirty="0">
                          <a:solidFill>
                            <a:srgbClr val="000000"/>
                          </a:solidFill>
                          <a:effectLst/>
                          <a:latin typeface="宋体" panose="02010600030101010101" pitchFamily="2" charset="-122"/>
                          <a:ea typeface="宋体" panose="02010600030101010101" pitchFamily="2" charset="-122"/>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1185344"/>
                  </a:ext>
                </a:extLst>
              </a:tr>
              <a:tr h="277145">
                <a:tc vMerge="1">
                  <a:txBody>
                    <a:bodyPr/>
                    <a:lstStyle/>
                    <a:p>
                      <a:endParaRPr lang="zh-CN" altLang="en-US"/>
                    </a:p>
                  </a:txBody>
                  <a:tcPr/>
                </a:tc>
                <a:tc>
                  <a:txBody>
                    <a:bodyPr/>
                    <a:lstStyle/>
                    <a:p>
                      <a:pPr algn="l" fontAlgn="ctr"/>
                      <a:r>
                        <a:rPr lang="en-US" altLang="zh-CN" sz="1100" b="1" i="0" u="none" strike="noStrike" dirty="0">
                          <a:solidFill>
                            <a:schemeClr val="tx1"/>
                          </a:solidFill>
                          <a:effectLst/>
                          <a:latin typeface="宋体" panose="02010600030101010101" pitchFamily="2" charset="-122"/>
                          <a:ea typeface="宋体" panose="02010600030101010101" pitchFamily="2" charset="-122"/>
                        </a:rPr>
                        <a:t>3021404/</a:t>
                      </a:r>
                      <a:r>
                        <a:rPr lang="zh-CN" altLang="en-US" sz="1100" b="1" i="0" u="none" strike="noStrike" dirty="0">
                          <a:solidFill>
                            <a:schemeClr val="tx1"/>
                          </a:solidFill>
                          <a:effectLst/>
                          <a:latin typeface="宋体" panose="02010600030101010101" pitchFamily="2" charset="-122"/>
                          <a:ea typeface="宋体" panose="02010600030101010101" pitchFamily="2" charset="-122"/>
                        </a:rPr>
                        <a:t>设备租赁费</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100" b="1" i="0" u="none" strike="noStrike" dirty="0">
                          <a:solidFill>
                            <a:srgbClr val="000000"/>
                          </a:solidFill>
                          <a:effectLst/>
                          <a:latin typeface="宋体" panose="02010600030101010101" pitchFamily="2" charset="-122"/>
                          <a:ea typeface="宋体" panose="02010600030101010101" pitchFamily="2" charset="-122"/>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6726037"/>
                  </a:ext>
                </a:extLst>
              </a:tr>
              <a:tr h="277145">
                <a:tc>
                  <a:txBody>
                    <a:bodyPr/>
                    <a:lstStyle/>
                    <a:p>
                      <a:pPr algn="ctr" fontAlgn="ctr"/>
                      <a:r>
                        <a:rPr lang="zh-CN" altLang="en-US" sz="1100" b="1" i="0" u="none" strike="noStrike" dirty="0">
                          <a:solidFill>
                            <a:srgbClr val="000000"/>
                          </a:solidFill>
                          <a:effectLst/>
                          <a:latin typeface="宋体" panose="02010600030101010101" pitchFamily="2" charset="-122"/>
                          <a:ea typeface="宋体" panose="02010600030101010101" pitchFamily="2" charset="-122"/>
                        </a:rPr>
                        <a:t>代购设备费</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1100" b="1" i="0" u="none" strike="noStrike" dirty="0">
                          <a:solidFill>
                            <a:srgbClr val="FF0000"/>
                          </a:solidFill>
                          <a:effectLst/>
                          <a:latin typeface="宋体" panose="02010600030101010101" pitchFamily="2" charset="-122"/>
                          <a:ea typeface="宋体" panose="02010600030101010101" pitchFamily="2" charset="-122"/>
                        </a:rPr>
                        <a:t>3021807/</a:t>
                      </a:r>
                      <a:r>
                        <a:rPr lang="zh-CN" altLang="en-US" sz="1100" b="1" i="0" u="none" strike="noStrike" dirty="0">
                          <a:solidFill>
                            <a:srgbClr val="FF0000"/>
                          </a:solidFill>
                          <a:effectLst/>
                          <a:latin typeface="宋体" panose="02010600030101010101" pitchFamily="2" charset="-122"/>
                          <a:ea typeface="宋体" panose="02010600030101010101" pitchFamily="2" charset="-122"/>
                        </a:rPr>
                        <a:t>代购设备费</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100" b="1" i="0" u="none" strike="noStrike" dirty="0">
                          <a:solidFill>
                            <a:srgbClr val="FF0000"/>
                          </a:solidFill>
                          <a:effectLst/>
                          <a:latin typeface="宋体" panose="02010600030101010101" pitchFamily="2" charset="-122"/>
                          <a:ea typeface="宋体" panose="02010600030101010101" pitchFamily="2" charset="-122"/>
                        </a:rPr>
                        <a:t>代购设备费按材料费列支</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90305"/>
                  </a:ext>
                </a:extLst>
              </a:tr>
              <a:tr h="277145">
                <a:tc>
                  <a:txBody>
                    <a:bodyPr/>
                    <a:lstStyle/>
                    <a:p>
                      <a:pPr algn="ctr" fontAlgn="ctr"/>
                      <a:r>
                        <a:rPr lang="zh-CN" altLang="en-US" sz="1100" b="1" i="0" u="none" strike="noStrike" dirty="0">
                          <a:solidFill>
                            <a:srgbClr val="000000"/>
                          </a:solidFill>
                          <a:effectLst/>
                          <a:latin typeface="宋体" panose="02010600030101010101" pitchFamily="2" charset="-122"/>
                          <a:ea typeface="宋体" panose="02010600030101010101" pitchFamily="2" charset="-122"/>
                        </a:rPr>
                        <a:t>科研活动费</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1100" b="1" i="0" u="none" strike="noStrike" dirty="0">
                          <a:solidFill>
                            <a:srgbClr val="000000"/>
                          </a:solidFill>
                          <a:effectLst/>
                          <a:latin typeface="宋体" panose="02010600030101010101" pitchFamily="2" charset="-122"/>
                          <a:ea typeface="宋体" panose="02010600030101010101" pitchFamily="2" charset="-122"/>
                        </a:rPr>
                        <a:t>30299990312/</a:t>
                      </a:r>
                      <a:r>
                        <a:rPr lang="zh-CN" altLang="en-US" sz="1100" b="1" i="0" u="none" strike="noStrike" dirty="0">
                          <a:solidFill>
                            <a:srgbClr val="000000"/>
                          </a:solidFill>
                          <a:effectLst/>
                          <a:latin typeface="宋体" panose="02010600030101010101" pitchFamily="2" charset="-122"/>
                          <a:ea typeface="宋体" panose="02010600030101010101" pitchFamily="2" charset="-122"/>
                        </a:rPr>
                        <a:t>科研活动费</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100" b="1" i="0" u="none" strike="noStrike" dirty="0">
                          <a:solidFill>
                            <a:srgbClr val="FF0000"/>
                          </a:solidFill>
                          <a:effectLst/>
                          <a:latin typeface="宋体" panose="02010600030101010101" pitchFamily="2" charset="-122"/>
                          <a:ea typeface="+mn-ea"/>
                        </a:rPr>
                        <a:t>因科研工作需要产生的汽油费、网费等。（科研接待产生的餐费等在科研绩效奖励</a:t>
                      </a:r>
                      <a:r>
                        <a:rPr lang="en-US" altLang="zh-CN" sz="1100" b="1" i="0" u="none" strike="noStrike" dirty="0">
                          <a:solidFill>
                            <a:srgbClr val="FF0000"/>
                          </a:solidFill>
                          <a:effectLst/>
                          <a:latin typeface="宋体" panose="02010600030101010101" pitchFamily="2" charset="-122"/>
                          <a:ea typeface="+mn-ea"/>
                        </a:rPr>
                        <a:t>-</a:t>
                      </a:r>
                      <a:r>
                        <a:rPr lang="zh-CN" altLang="en-US" sz="1100" b="1" i="0" u="none" strike="noStrike" dirty="0">
                          <a:solidFill>
                            <a:srgbClr val="FF0000"/>
                          </a:solidFill>
                          <a:effectLst/>
                          <a:latin typeface="宋体" panose="02010600030101010101" pitchFamily="2" charset="-122"/>
                          <a:ea typeface="+mn-ea"/>
                        </a:rPr>
                        <a:t>业务费中报销）</a:t>
                      </a:r>
                      <a:r>
                        <a:rPr lang="zh-CN" altLang="en-US" sz="1100" b="1" i="0" u="none" strike="noStrike" dirty="0">
                          <a:solidFill>
                            <a:srgbClr val="FF0000"/>
                          </a:solidFill>
                          <a:effectLst/>
                          <a:latin typeface="宋体" panose="02010600030101010101" pitchFamily="2" charset="-122"/>
                          <a:ea typeface="宋体" panose="02010600030101010101" pitchFamily="2" charset="-122"/>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7593806"/>
                  </a:ext>
                </a:extLst>
              </a:tr>
              <a:tr h="277145">
                <a:tc>
                  <a:txBody>
                    <a:bodyPr/>
                    <a:lstStyle/>
                    <a:p>
                      <a:pPr algn="ctr" fontAlgn="ctr"/>
                      <a:r>
                        <a:rPr lang="zh-CN" altLang="en-US" sz="1100" b="1" i="0" u="none" strike="noStrike" dirty="0">
                          <a:solidFill>
                            <a:srgbClr val="000000"/>
                          </a:solidFill>
                          <a:effectLst/>
                          <a:latin typeface="宋体" panose="02010600030101010101" pitchFamily="2" charset="-122"/>
                          <a:ea typeface="宋体" panose="02010600030101010101" pitchFamily="2" charset="-122"/>
                        </a:rPr>
                        <a:t>管理费</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1100" b="1" i="0" u="none" strike="noStrike" dirty="0">
                          <a:solidFill>
                            <a:srgbClr val="000000"/>
                          </a:solidFill>
                          <a:effectLst/>
                          <a:latin typeface="宋体" panose="02010600030101010101" pitchFamily="2" charset="-122"/>
                          <a:ea typeface="宋体" panose="02010600030101010101" pitchFamily="2" charset="-122"/>
                        </a:rPr>
                        <a:t>30204/</a:t>
                      </a:r>
                      <a:r>
                        <a:rPr lang="zh-CN" altLang="en-US" sz="1100" b="1" i="0" u="none" strike="noStrike" dirty="0">
                          <a:solidFill>
                            <a:srgbClr val="000000"/>
                          </a:solidFill>
                          <a:effectLst/>
                          <a:latin typeface="宋体" panose="02010600030101010101" pitchFamily="2" charset="-122"/>
                          <a:ea typeface="宋体" panose="02010600030101010101" pitchFamily="2" charset="-122"/>
                        </a:rPr>
                        <a:t>手续费</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zh-CN" altLang="en-US" sz="1100" b="1" i="0" u="none" strike="noStrike" dirty="0">
                        <a:solidFill>
                          <a:srgbClr val="000000"/>
                        </a:solidFill>
                        <a:effectLst/>
                        <a:latin typeface="宋体" panose="02010600030101010101" pitchFamily="2" charset="-122"/>
                        <a:ea typeface="宋体" panose="02010600030101010101" pitchFamily="2" charset="-122"/>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7354784"/>
                  </a:ext>
                </a:extLst>
              </a:tr>
              <a:tr h="277145">
                <a:tc>
                  <a:txBody>
                    <a:bodyPr/>
                    <a:lstStyle/>
                    <a:p>
                      <a:pPr algn="ctr" fontAlgn="ctr"/>
                      <a:r>
                        <a:rPr lang="zh-CN" altLang="en-US" sz="1100" b="1" i="0" u="none" strike="noStrike" dirty="0">
                          <a:solidFill>
                            <a:srgbClr val="000000"/>
                          </a:solidFill>
                          <a:effectLst/>
                          <a:latin typeface="宋体" panose="02010600030101010101" pitchFamily="2" charset="-122"/>
                          <a:ea typeface="宋体" panose="02010600030101010101" pitchFamily="2" charset="-122"/>
                        </a:rPr>
                        <a:t>绩效支出</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1100" b="1" i="0" u="none" strike="noStrike" dirty="0">
                          <a:solidFill>
                            <a:srgbClr val="000000"/>
                          </a:solidFill>
                          <a:effectLst/>
                          <a:latin typeface="宋体" panose="02010600030101010101" pitchFamily="2" charset="-122"/>
                          <a:ea typeface="宋体" panose="02010600030101010101" pitchFamily="2" charset="-122"/>
                        </a:rPr>
                        <a:t>41704/</a:t>
                      </a:r>
                      <a:r>
                        <a:rPr lang="zh-CN" altLang="en-US" sz="1100" b="1" i="0" u="none" strike="noStrike" dirty="0">
                          <a:solidFill>
                            <a:srgbClr val="000000"/>
                          </a:solidFill>
                          <a:effectLst/>
                          <a:latin typeface="宋体" panose="02010600030101010101" pitchFamily="2" charset="-122"/>
                          <a:ea typeface="宋体" panose="02010600030101010101" pitchFamily="2" charset="-122"/>
                        </a:rPr>
                        <a:t>横向科研间接费</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100" b="1" i="0" u="none" strike="noStrike" dirty="0">
                          <a:solidFill>
                            <a:srgbClr val="FF0000"/>
                          </a:solidFill>
                          <a:effectLst/>
                          <a:latin typeface="宋体" panose="02010600030101010101" pitchFamily="2" charset="-122"/>
                          <a:ea typeface="+mn-ea"/>
                        </a:rPr>
                        <a:t>科研接待产生的餐费等在科研绩效奖励</a:t>
                      </a:r>
                      <a:r>
                        <a:rPr lang="en-US" altLang="zh-CN" sz="1100" b="1" i="0" u="none" strike="noStrike" dirty="0">
                          <a:solidFill>
                            <a:srgbClr val="FF0000"/>
                          </a:solidFill>
                          <a:effectLst/>
                          <a:latin typeface="宋体" panose="02010600030101010101" pitchFamily="2" charset="-122"/>
                          <a:ea typeface="+mn-ea"/>
                        </a:rPr>
                        <a:t>-</a:t>
                      </a:r>
                      <a:r>
                        <a:rPr lang="zh-CN" altLang="en-US" sz="1100" b="1" i="0" u="none" strike="noStrike" dirty="0">
                          <a:solidFill>
                            <a:srgbClr val="FF0000"/>
                          </a:solidFill>
                          <a:effectLst/>
                          <a:latin typeface="宋体" panose="02010600030101010101" pitchFamily="2" charset="-122"/>
                          <a:ea typeface="+mn-ea"/>
                        </a:rPr>
                        <a:t>业务费中报销</a:t>
                      </a:r>
                      <a:endParaRPr lang="zh-CN" altLang="en-US" sz="1100" b="1" i="0" u="none" strike="noStrike" dirty="0">
                        <a:solidFill>
                          <a:srgbClr val="000000"/>
                        </a:solidFill>
                        <a:effectLst/>
                        <a:latin typeface="宋体" panose="02010600030101010101" pitchFamily="2" charset="-122"/>
                        <a:ea typeface="宋体" panose="02010600030101010101" pitchFamily="2" charset="-122"/>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0627805"/>
                  </a:ext>
                </a:extLst>
              </a:tr>
            </a:tbl>
          </a:graphicData>
        </a:graphic>
      </p:graphicFrame>
    </p:spTree>
    <p:extLst>
      <p:ext uri="{BB962C8B-B14F-4D97-AF65-F5344CB8AC3E}">
        <p14:creationId xmlns:p14="http://schemas.microsoft.com/office/powerpoint/2010/main" val="2060747882"/>
      </p:ext>
    </p:extLst>
  </p:cSld>
  <p:clrMapOvr>
    <a:masterClrMapping/>
  </p:clrMapOvr>
  <p:transition spd="med" advTm="0">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a:off x="762000" y="630238"/>
            <a:ext cx="7840663" cy="0"/>
          </a:xfrm>
          <a:prstGeom prst="line">
            <a:avLst/>
          </a:prstGeom>
        </p:spPr>
        <p:style>
          <a:lnRef idx="1">
            <a:schemeClr val="dk1"/>
          </a:lnRef>
          <a:fillRef idx="0">
            <a:schemeClr val="dk1"/>
          </a:fillRef>
          <a:effectRef idx="0">
            <a:schemeClr val="dk1"/>
          </a:effectRef>
          <a:fontRef idx="minor">
            <a:schemeClr val="tx1"/>
          </a:fontRef>
        </p:style>
      </p:cxnSp>
      <p:sp>
        <p:nvSpPr>
          <p:cNvPr id="4" name="L 形 3"/>
          <p:cNvSpPr/>
          <p:nvPr/>
        </p:nvSpPr>
        <p:spPr>
          <a:xfrm rot="13498344">
            <a:off x="400050" y="317500"/>
            <a:ext cx="144463" cy="144463"/>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5" name="L 形 4"/>
          <p:cNvSpPr/>
          <p:nvPr/>
        </p:nvSpPr>
        <p:spPr>
          <a:xfrm rot="13498344">
            <a:off x="534988" y="317500"/>
            <a:ext cx="144462" cy="144463"/>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6" name="L 形 5"/>
          <p:cNvSpPr/>
          <p:nvPr/>
        </p:nvSpPr>
        <p:spPr>
          <a:xfrm rot="13498344">
            <a:off x="265113" y="317500"/>
            <a:ext cx="144462" cy="144463"/>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32" name="矩形 31"/>
          <p:cNvSpPr/>
          <p:nvPr/>
        </p:nvSpPr>
        <p:spPr>
          <a:xfrm>
            <a:off x="2951135" y="1145271"/>
            <a:ext cx="4789217" cy="18460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dirty="0">
              <a:highlight>
                <a:srgbClr val="005DA2"/>
              </a:highlight>
            </a:endParaRPr>
          </a:p>
        </p:txBody>
      </p:sp>
      <p:sp>
        <p:nvSpPr>
          <p:cNvPr id="33" name="等腰三角形 5"/>
          <p:cNvSpPr/>
          <p:nvPr/>
        </p:nvSpPr>
        <p:spPr>
          <a:xfrm rot="5400000">
            <a:off x="61469" y="2131646"/>
            <a:ext cx="3404438" cy="1440160"/>
          </a:xfrm>
          <a:custGeom>
            <a:avLst/>
            <a:gdLst/>
            <a:ahLst/>
            <a:cxnLst/>
            <a:rect l="l" t="t" r="r" b="b"/>
            <a:pathLst>
              <a:path w="1450218" h="1860602">
                <a:moveTo>
                  <a:pt x="0" y="1860602"/>
                </a:moveTo>
                <a:lnTo>
                  <a:pt x="0" y="132410"/>
                </a:lnTo>
                <a:lnTo>
                  <a:pt x="582757" y="132410"/>
                </a:lnTo>
                <a:lnTo>
                  <a:pt x="725109" y="0"/>
                </a:lnTo>
                <a:lnTo>
                  <a:pt x="867461" y="132410"/>
                </a:lnTo>
                <a:lnTo>
                  <a:pt x="1450218" y="132410"/>
                </a:lnTo>
                <a:lnTo>
                  <a:pt x="1450218" y="186060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12296" name="TextBox 36"/>
          <p:cNvSpPr txBox="1">
            <a:spLocks noChangeArrowheads="1"/>
          </p:cNvSpPr>
          <p:nvPr/>
        </p:nvSpPr>
        <p:spPr bwMode="auto">
          <a:xfrm>
            <a:off x="3568474" y="1334704"/>
            <a:ext cx="5616575" cy="615553"/>
          </a:xfrm>
          <a:prstGeom prst="rect">
            <a:avLst/>
          </a:prstGeom>
          <a:noFill/>
          <a:ln w="9525">
            <a:noFill/>
            <a:miter lim="800000"/>
            <a:headEnd/>
            <a:tailEnd/>
          </a:ln>
        </p:spPr>
        <p:txBody>
          <a:bodyPr lIns="0" tIns="0" rIns="0" bIns="0">
            <a:spAutoFit/>
          </a:bodyPr>
          <a:lstStyle/>
          <a:p>
            <a:r>
              <a:rPr lang="zh-CN" altLang="en-US" sz="2000" b="1" dirty="0">
                <a:solidFill>
                  <a:schemeClr val="bg1"/>
                </a:solidFill>
                <a:latin typeface="微软雅黑" pitchFamily="34" charset="-122"/>
                <a:ea typeface="微软雅黑" pitchFamily="34" charset="-122"/>
              </a:rPr>
              <a:t>国家科技支持（重点研发）项目</a:t>
            </a:r>
          </a:p>
          <a:p>
            <a:endParaRPr lang="en-US" altLang="zh-CN" sz="2000" b="1" dirty="0">
              <a:latin typeface="微软雅黑" pitchFamily="34" charset="-122"/>
              <a:ea typeface="微软雅黑" pitchFamily="34" charset="-122"/>
            </a:endParaRPr>
          </a:p>
        </p:txBody>
      </p:sp>
      <p:sp>
        <p:nvSpPr>
          <p:cNvPr id="38" name="TextBox 37"/>
          <p:cNvSpPr txBox="1"/>
          <p:nvPr/>
        </p:nvSpPr>
        <p:spPr>
          <a:xfrm>
            <a:off x="1187624" y="1649897"/>
            <a:ext cx="927729" cy="2215991"/>
          </a:xfrm>
          <a:prstGeom prst="rect">
            <a:avLst/>
          </a:prstGeom>
          <a:noFill/>
        </p:spPr>
        <p:txBody>
          <a:bodyPr wrap="square" lIns="0" tIns="0" rIns="0" bIns="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fontAlgn="auto">
              <a:spcBef>
                <a:spcPts val="0"/>
              </a:spcBef>
              <a:spcAft>
                <a:spcPts val="0"/>
              </a:spcAft>
              <a:buFontTx/>
              <a:buNone/>
              <a:defRPr/>
            </a:pPr>
            <a:r>
              <a:rPr lang="zh-CN" altLang="en-US" sz="3600" b="1" spc="300" dirty="0"/>
              <a:t>纵向科研</a:t>
            </a:r>
          </a:p>
        </p:txBody>
      </p:sp>
      <p:sp>
        <p:nvSpPr>
          <p:cNvPr id="7" name="Shape 1794">
            <a:extLst>
              <a:ext uri="{FF2B5EF4-FFF2-40B4-BE49-F238E27FC236}">
                <a16:creationId xmlns:a16="http://schemas.microsoft.com/office/drawing/2014/main" id="{FF99FAA6-4899-8902-E2E2-6A02839C7B49}"/>
              </a:ext>
            </a:extLst>
          </p:cNvPr>
          <p:cNvSpPr>
            <a:spLocks noChangeArrowheads="1"/>
          </p:cNvSpPr>
          <p:nvPr/>
        </p:nvSpPr>
        <p:spPr bwMode="auto">
          <a:xfrm>
            <a:off x="892328" y="161696"/>
            <a:ext cx="3103608" cy="442913"/>
          </a:xfrm>
          <a:prstGeom prst="roundRect">
            <a:avLst>
              <a:gd name="adj" fmla="val 50000"/>
            </a:avLst>
          </a:prstGeom>
          <a:solidFill>
            <a:schemeClr val="accent1"/>
          </a:solidFill>
          <a:ln w="12700">
            <a:noFill/>
            <a:round/>
            <a:headEnd/>
            <a:tailEnd/>
          </a:ln>
        </p:spPr>
        <p:txBody>
          <a:bodyPr lIns="14288" tIns="14288" rIns="14288" bIns="14288" anchor="ctr"/>
          <a:lstStyle/>
          <a:p>
            <a:r>
              <a:rPr lang="en-US" altLang="zh-CN" sz="2400" dirty="0">
                <a:solidFill>
                  <a:srgbClr val="FDFDFD"/>
                </a:solidFill>
                <a:latin typeface="Calibri" pitchFamily="34" charset="0"/>
              </a:rPr>
              <a:t>02</a:t>
            </a:r>
            <a:r>
              <a:rPr lang="zh-CN" altLang="en-US" sz="2400" b="1" dirty="0">
                <a:solidFill>
                  <a:srgbClr val="FDFDFD"/>
                </a:solidFill>
                <a:latin typeface="Calibri" pitchFamily="34" charset="0"/>
              </a:rPr>
              <a:t>纵向科研经费模板</a:t>
            </a:r>
          </a:p>
        </p:txBody>
      </p:sp>
      <p:sp>
        <p:nvSpPr>
          <p:cNvPr id="8" name="矩形 7">
            <a:extLst>
              <a:ext uri="{FF2B5EF4-FFF2-40B4-BE49-F238E27FC236}">
                <a16:creationId xmlns:a16="http://schemas.microsoft.com/office/drawing/2014/main" id="{F04E2443-8020-6D71-6485-D35555A46C22}"/>
              </a:ext>
            </a:extLst>
          </p:cNvPr>
          <p:cNvSpPr/>
          <p:nvPr/>
        </p:nvSpPr>
        <p:spPr>
          <a:xfrm>
            <a:off x="2951135" y="3332061"/>
            <a:ext cx="4789217" cy="12559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9" name="TextBox 36">
            <a:extLst>
              <a:ext uri="{FF2B5EF4-FFF2-40B4-BE49-F238E27FC236}">
                <a16:creationId xmlns:a16="http://schemas.microsoft.com/office/drawing/2014/main" id="{E30BB808-38C3-EF03-531B-1658F78AE2C7}"/>
              </a:ext>
            </a:extLst>
          </p:cNvPr>
          <p:cNvSpPr txBox="1">
            <a:spLocks noChangeArrowheads="1"/>
          </p:cNvSpPr>
          <p:nvPr/>
        </p:nvSpPr>
        <p:spPr bwMode="auto">
          <a:xfrm>
            <a:off x="3556751" y="2576272"/>
            <a:ext cx="5616575" cy="307777"/>
          </a:xfrm>
          <a:prstGeom prst="rect">
            <a:avLst/>
          </a:prstGeom>
          <a:noFill/>
          <a:ln w="9525">
            <a:noFill/>
            <a:miter lim="800000"/>
            <a:headEnd/>
            <a:tailEnd/>
          </a:ln>
        </p:spPr>
        <p:txBody>
          <a:bodyPr lIns="0" tIns="0" rIns="0" bIns="0">
            <a:spAutoFit/>
          </a:bodyPr>
          <a:lstStyle/>
          <a:p>
            <a:r>
              <a:rPr lang="zh-CN" altLang="en-US" sz="2000" b="1" dirty="0">
                <a:solidFill>
                  <a:schemeClr val="bg1"/>
                </a:solidFill>
                <a:latin typeface="微软雅黑" pitchFamily="34" charset="-122"/>
                <a:ea typeface="微软雅黑" pitchFamily="34" charset="-122"/>
              </a:rPr>
              <a:t>教育部项目</a:t>
            </a:r>
            <a:endParaRPr lang="en-US" altLang="zh-CN" sz="2000" b="1" dirty="0">
              <a:solidFill>
                <a:schemeClr val="bg1"/>
              </a:solidFill>
              <a:latin typeface="微软雅黑" pitchFamily="34" charset="-122"/>
              <a:ea typeface="微软雅黑" pitchFamily="34" charset="-122"/>
            </a:endParaRPr>
          </a:p>
        </p:txBody>
      </p:sp>
      <p:sp>
        <p:nvSpPr>
          <p:cNvPr id="10" name="TextBox 36">
            <a:extLst>
              <a:ext uri="{FF2B5EF4-FFF2-40B4-BE49-F238E27FC236}">
                <a16:creationId xmlns:a16="http://schemas.microsoft.com/office/drawing/2014/main" id="{6C68F6DF-1FCB-7F4C-A766-373A1061981B}"/>
              </a:ext>
            </a:extLst>
          </p:cNvPr>
          <p:cNvSpPr txBox="1">
            <a:spLocks noChangeArrowheads="1"/>
          </p:cNvSpPr>
          <p:nvPr/>
        </p:nvSpPr>
        <p:spPr bwMode="auto">
          <a:xfrm>
            <a:off x="3563658" y="1735638"/>
            <a:ext cx="5616575" cy="307777"/>
          </a:xfrm>
          <a:prstGeom prst="rect">
            <a:avLst/>
          </a:prstGeom>
          <a:noFill/>
          <a:ln w="9525">
            <a:noFill/>
            <a:miter lim="800000"/>
            <a:headEnd/>
            <a:tailEnd/>
          </a:ln>
        </p:spPr>
        <p:txBody>
          <a:bodyPr lIns="0" tIns="0" rIns="0" bIns="0">
            <a:spAutoFit/>
          </a:bodyPr>
          <a:lstStyle/>
          <a:p>
            <a:r>
              <a:rPr lang="zh-CN" altLang="en-US" sz="2000" b="1" dirty="0">
                <a:solidFill>
                  <a:schemeClr val="bg1"/>
                </a:solidFill>
                <a:latin typeface="微软雅黑" pitchFamily="34" charset="-122"/>
                <a:ea typeface="微软雅黑" pitchFamily="34" charset="-122"/>
              </a:rPr>
              <a:t>国家自然科学基金项目</a:t>
            </a:r>
            <a:endParaRPr lang="en-US" altLang="zh-CN" sz="2000" b="1" dirty="0">
              <a:solidFill>
                <a:schemeClr val="bg1"/>
              </a:solidFill>
              <a:latin typeface="微软雅黑" pitchFamily="34" charset="-122"/>
              <a:ea typeface="微软雅黑" pitchFamily="34" charset="-122"/>
            </a:endParaRPr>
          </a:p>
        </p:txBody>
      </p:sp>
      <p:sp>
        <p:nvSpPr>
          <p:cNvPr id="11" name="TextBox 36">
            <a:extLst>
              <a:ext uri="{FF2B5EF4-FFF2-40B4-BE49-F238E27FC236}">
                <a16:creationId xmlns:a16="http://schemas.microsoft.com/office/drawing/2014/main" id="{79EDD52F-F392-FD47-4ED6-AE53B30D4507}"/>
              </a:ext>
            </a:extLst>
          </p:cNvPr>
          <p:cNvSpPr txBox="1">
            <a:spLocks noChangeArrowheads="1"/>
          </p:cNvSpPr>
          <p:nvPr/>
        </p:nvSpPr>
        <p:spPr bwMode="auto">
          <a:xfrm>
            <a:off x="3725381" y="4168242"/>
            <a:ext cx="5616575" cy="307777"/>
          </a:xfrm>
          <a:prstGeom prst="rect">
            <a:avLst/>
          </a:prstGeom>
          <a:noFill/>
          <a:ln w="9525">
            <a:noFill/>
            <a:miter lim="800000"/>
            <a:headEnd/>
            <a:tailEnd/>
          </a:ln>
        </p:spPr>
        <p:txBody>
          <a:bodyPr lIns="0" tIns="0" rIns="0" bIns="0">
            <a:spAutoFit/>
          </a:bodyPr>
          <a:lstStyle/>
          <a:p>
            <a:r>
              <a:rPr lang="zh-CN" altLang="en-US" sz="2000" b="1" dirty="0">
                <a:solidFill>
                  <a:schemeClr val="bg1"/>
                </a:solidFill>
                <a:latin typeface="微软雅黑" pitchFamily="34" charset="-122"/>
                <a:ea typeface="微软雅黑" pitchFamily="34" charset="-122"/>
              </a:rPr>
              <a:t>天津市教委项目</a:t>
            </a:r>
            <a:endParaRPr lang="en-US" altLang="zh-CN" sz="2000" b="1" dirty="0">
              <a:solidFill>
                <a:schemeClr val="bg1"/>
              </a:solidFill>
              <a:latin typeface="微软雅黑" pitchFamily="34" charset="-122"/>
              <a:ea typeface="微软雅黑" pitchFamily="34" charset="-122"/>
            </a:endParaRPr>
          </a:p>
        </p:txBody>
      </p:sp>
      <p:sp>
        <p:nvSpPr>
          <p:cNvPr id="12" name="TextBox 36">
            <a:extLst>
              <a:ext uri="{FF2B5EF4-FFF2-40B4-BE49-F238E27FC236}">
                <a16:creationId xmlns:a16="http://schemas.microsoft.com/office/drawing/2014/main" id="{ECD6ADD0-0090-6995-AC17-885DD36285A3}"/>
              </a:ext>
            </a:extLst>
          </p:cNvPr>
          <p:cNvSpPr txBox="1">
            <a:spLocks noChangeArrowheads="1"/>
          </p:cNvSpPr>
          <p:nvPr/>
        </p:nvSpPr>
        <p:spPr bwMode="auto">
          <a:xfrm>
            <a:off x="3683158" y="3391156"/>
            <a:ext cx="5616575" cy="307777"/>
          </a:xfrm>
          <a:prstGeom prst="rect">
            <a:avLst/>
          </a:prstGeom>
          <a:noFill/>
          <a:ln w="9525">
            <a:noFill/>
            <a:miter lim="800000"/>
            <a:headEnd/>
            <a:tailEnd/>
          </a:ln>
        </p:spPr>
        <p:txBody>
          <a:bodyPr lIns="0" tIns="0" rIns="0" bIns="0">
            <a:spAutoFit/>
          </a:bodyPr>
          <a:lstStyle/>
          <a:p>
            <a:r>
              <a:rPr lang="zh-CN" altLang="en-US" sz="2000" b="1" dirty="0">
                <a:solidFill>
                  <a:schemeClr val="bg1"/>
                </a:solidFill>
                <a:latin typeface="微软雅黑" pitchFamily="34" charset="-122"/>
                <a:ea typeface="微软雅黑" pitchFamily="34" charset="-122"/>
              </a:rPr>
              <a:t>天津市艺术科学规划项目</a:t>
            </a:r>
            <a:endParaRPr lang="en-US" altLang="zh-CN" sz="2000" b="1" dirty="0">
              <a:solidFill>
                <a:schemeClr val="bg1"/>
              </a:solidFill>
              <a:latin typeface="微软雅黑" pitchFamily="34" charset="-122"/>
              <a:ea typeface="微软雅黑" pitchFamily="34" charset="-122"/>
            </a:endParaRPr>
          </a:p>
        </p:txBody>
      </p:sp>
      <p:sp>
        <p:nvSpPr>
          <p:cNvPr id="13" name="TextBox 36">
            <a:extLst>
              <a:ext uri="{FF2B5EF4-FFF2-40B4-BE49-F238E27FC236}">
                <a16:creationId xmlns:a16="http://schemas.microsoft.com/office/drawing/2014/main" id="{1EE0D4B0-88F3-2B3B-A667-B496EC7EE202}"/>
              </a:ext>
            </a:extLst>
          </p:cNvPr>
          <p:cNvSpPr txBox="1">
            <a:spLocks noChangeArrowheads="1"/>
          </p:cNvSpPr>
          <p:nvPr/>
        </p:nvSpPr>
        <p:spPr bwMode="auto">
          <a:xfrm>
            <a:off x="3715801" y="3782799"/>
            <a:ext cx="5616575" cy="307777"/>
          </a:xfrm>
          <a:prstGeom prst="rect">
            <a:avLst/>
          </a:prstGeom>
          <a:noFill/>
          <a:ln w="9525">
            <a:noFill/>
            <a:miter lim="800000"/>
            <a:headEnd/>
            <a:tailEnd/>
          </a:ln>
        </p:spPr>
        <p:txBody>
          <a:bodyPr lIns="0" tIns="0" rIns="0" bIns="0">
            <a:spAutoFit/>
          </a:bodyPr>
          <a:lstStyle/>
          <a:p>
            <a:r>
              <a:rPr lang="zh-CN" altLang="en-US" sz="2000" b="1" dirty="0">
                <a:solidFill>
                  <a:schemeClr val="bg1"/>
                </a:solidFill>
                <a:latin typeface="微软雅黑" pitchFamily="34" charset="-122"/>
                <a:ea typeface="微软雅黑" pitchFamily="34" charset="-122"/>
              </a:rPr>
              <a:t>天津市哲学社科项目</a:t>
            </a:r>
            <a:endParaRPr lang="en-US" altLang="zh-CN" sz="2000" b="1" dirty="0">
              <a:solidFill>
                <a:schemeClr val="bg1"/>
              </a:solidFill>
              <a:latin typeface="微软雅黑" pitchFamily="34" charset="-122"/>
              <a:ea typeface="微软雅黑" pitchFamily="34" charset="-122"/>
            </a:endParaRPr>
          </a:p>
        </p:txBody>
      </p:sp>
      <p:sp>
        <p:nvSpPr>
          <p:cNvPr id="14" name="TextBox 36">
            <a:extLst>
              <a:ext uri="{FF2B5EF4-FFF2-40B4-BE49-F238E27FC236}">
                <a16:creationId xmlns:a16="http://schemas.microsoft.com/office/drawing/2014/main" id="{6B952FAC-B7D1-11B5-BD21-71B3C2AC23A5}"/>
              </a:ext>
            </a:extLst>
          </p:cNvPr>
          <p:cNvSpPr txBox="1">
            <a:spLocks noChangeArrowheads="1"/>
          </p:cNvSpPr>
          <p:nvPr/>
        </p:nvSpPr>
        <p:spPr bwMode="auto">
          <a:xfrm>
            <a:off x="3556752" y="2139029"/>
            <a:ext cx="5616575" cy="307777"/>
          </a:xfrm>
          <a:prstGeom prst="rect">
            <a:avLst/>
          </a:prstGeom>
          <a:noFill/>
          <a:ln w="9525">
            <a:noFill/>
            <a:miter lim="800000"/>
            <a:headEnd/>
            <a:tailEnd/>
          </a:ln>
        </p:spPr>
        <p:txBody>
          <a:bodyPr lIns="0" tIns="0" rIns="0" bIns="0">
            <a:spAutoFit/>
          </a:bodyPr>
          <a:lstStyle/>
          <a:p>
            <a:r>
              <a:rPr lang="zh-CN" altLang="en-US" sz="2000" b="1" dirty="0">
                <a:solidFill>
                  <a:schemeClr val="bg1"/>
                </a:solidFill>
                <a:latin typeface="微软雅黑" pitchFamily="34" charset="-122"/>
                <a:ea typeface="微软雅黑" pitchFamily="34" charset="-122"/>
              </a:rPr>
              <a:t>国家社会科学基金项目</a:t>
            </a:r>
            <a:endParaRPr lang="en-US" altLang="zh-CN" sz="2000" b="1" dirty="0">
              <a:solidFill>
                <a:schemeClr val="bg1"/>
              </a:solidFill>
              <a:latin typeface="微软雅黑" pitchFamily="34" charset="-122"/>
              <a:ea typeface="微软雅黑" pitchFamily="34" charset="-122"/>
            </a:endParaRPr>
          </a:p>
        </p:txBody>
      </p:sp>
      <p:sp>
        <p:nvSpPr>
          <p:cNvPr id="2" name="矩形 1">
            <a:extLst>
              <a:ext uri="{FF2B5EF4-FFF2-40B4-BE49-F238E27FC236}">
                <a16:creationId xmlns:a16="http://schemas.microsoft.com/office/drawing/2014/main" id="{54E8E4BD-84C6-C283-40FF-414F98B3B145}"/>
              </a:ext>
            </a:extLst>
          </p:cNvPr>
          <p:cNvSpPr/>
          <p:nvPr/>
        </p:nvSpPr>
        <p:spPr>
          <a:xfrm>
            <a:off x="2904413" y="1719879"/>
            <a:ext cx="573787" cy="1015663"/>
          </a:xfrm>
          <a:prstGeom prst="rect">
            <a:avLst/>
          </a:prstGeom>
          <a:noFill/>
        </p:spPr>
        <p:txBody>
          <a:bodyPr wrap="square" lIns="91440" tIns="45720" rIns="91440" bIns="45720">
            <a:spAutoFit/>
          </a:bodyPr>
          <a:lstStyle/>
          <a:p>
            <a:pPr algn="ctr"/>
            <a:r>
              <a:rPr lang="zh-CN" altLang="en-US" sz="2000" b="1" dirty="0">
                <a:solidFill>
                  <a:schemeClr val="bg1"/>
                </a:solidFill>
                <a:latin typeface="微软雅黑" pitchFamily="34" charset="-122"/>
                <a:ea typeface="微软雅黑" pitchFamily="34" charset="-122"/>
              </a:rPr>
              <a:t>国家级</a:t>
            </a:r>
          </a:p>
        </p:txBody>
      </p:sp>
      <p:sp>
        <p:nvSpPr>
          <p:cNvPr id="15" name="矩形 14">
            <a:extLst>
              <a:ext uri="{FF2B5EF4-FFF2-40B4-BE49-F238E27FC236}">
                <a16:creationId xmlns:a16="http://schemas.microsoft.com/office/drawing/2014/main" id="{F9EC72FA-98C2-9FD1-1E62-75B76D26FD19}"/>
              </a:ext>
            </a:extLst>
          </p:cNvPr>
          <p:cNvSpPr/>
          <p:nvPr/>
        </p:nvSpPr>
        <p:spPr>
          <a:xfrm>
            <a:off x="2904557" y="3480277"/>
            <a:ext cx="573787" cy="1015663"/>
          </a:xfrm>
          <a:prstGeom prst="rect">
            <a:avLst/>
          </a:prstGeom>
          <a:noFill/>
        </p:spPr>
        <p:txBody>
          <a:bodyPr wrap="square" lIns="91440" tIns="45720" rIns="91440" bIns="45720">
            <a:spAutoFit/>
          </a:bodyPr>
          <a:lstStyle/>
          <a:p>
            <a:pPr algn="ctr"/>
            <a:r>
              <a:rPr lang="zh-CN" altLang="en-US" sz="2000" b="1" dirty="0">
                <a:solidFill>
                  <a:schemeClr val="bg1"/>
                </a:solidFill>
                <a:latin typeface="微软雅黑" pitchFamily="34" charset="-122"/>
                <a:ea typeface="微软雅黑" pitchFamily="34" charset="-122"/>
              </a:rPr>
              <a:t>地方级</a:t>
            </a:r>
          </a:p>
        </p:txBody>
      </p:sp>
      <p:sp>
        <p:nvSpPr>
          <p:cNvPr id="18" name="左大括号 17">
            <a:extLst>
              <a:ext uri="{FF2B5EF4-FFF2-40B4-BE49-F238E27FC236}">
                <a16:creationId xmlns:a16="http://schemas.microsoft.com/office/drawing/2014/main" id="{4831BA7B-CD6F-5462-B0EE-4F286B67CF69}"/>
              </a:ext>
            </a:extLst>
          </p:cNvPr>
          <p:cNvSpPr/>
          <p:nvPr/>
        </p:nvSpPr>
        <p:spPr>
          <a:xfrm>
            <a:off x="3336825" y="1596773"/>
            <a:ext cx="169718" cy="1062493"/>
          </a:xfrm>
          <a:prstGeom prst="leftBrace">
            <a:avLst/>
          </a:prstGeom>
          <a:ln>
            <a:solidFill>
              <a:schemeClr val="bg1"/>
            </a:solidFill>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zh-CN" altLang="en-US"/>
          </a:p>
        </p:txBody>
      </p:sp>
      <p:sp>
        <p:nvSpPr>
          <p:cNvPr id="19" name="左大括号 18">
            <a:extLst>
              <a:ext uri="{FF2B5EF4-FFF2-40B4-BE49-F238E27FC236}">
                <a16:creationId xmlns:a16="http://schemas.microsoft.com/office/drawing/2014/main" id="{69DED56A-EC87-1DDB-ADE2-E79AC8A3C0AE}"/>
              </a:ext>
            </a:extLst>
          </p:cNvPr>
          <p:cNvSpPr/>
          <p:nvPr/>
        </p:nvSpPr>
        <p:spPr>
          <a:xfrm>
            <a:off x="3444189" y="3587043"/>
            <a:ext cx="124708" cy="848379"/>
          </a:xfrm>
          <a:prstGeom prst="leftBrace">
            <a:avLst/>
          </a:prstGeom>
          <a:ln>
            <a:solidFill>
              <a:schemeClr val="bg1"/>
            </a:solidFill>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zh-CN" altLang="en-US"/>
          </a:p>
        </p:txBody>
      </p:sp>
    </p:spTree>
  </p:cSld>
  <p:clrMapOvr>
    <a:masterClrMapping/>
  </p:clrMapOvr>
  <p:transition spd="med" advTm="0">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a:off x="762000" y="630238"/>
            <a:ext cx="7840663" cy="0"/>
          </a:xfrm>
          <a:prstGeom prst="line">
            <a:avLst/>
          </a:prstGeom>
        </p:spPr>
        <p:style>
          <a:lnRef idx="1">
            <a:schemeClr val="dk1"/>
          </a:lnRef>
          <a:fillRef idx="0">
            <a:schemeClr val="dk1"/>
          </a:fillRef>
          <a:effectRef idx="0">
            <a:schemeClr val="dk1"/>
          </a:effectRef>
          <a:fontRef idx="minor">
            <a:schemeClr val="tx1"/>
          </a:fontRef>
        </p:style>
      </p:cxnSp>
      <p:sp>
        <p:nvSpPr>
          <p:cNvPr id="4" name="L 形 3"/>
          <p:cNvSpPr/>
          <p:nvPr/>
        </p:nvSpPr>
        <p:spPr>
          <a:xfrm rot="13498344">
            <a:off x="400050" y="317500"/>
            <a:ext cx="144463" cy="144463"/>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5" name="L 形 4"/>
          <p:cNvSpPr/>
          <p:nvPr/>
        </p:nvSpPr>
        <p:spPr>
          <a:xfrm rot="13498344">
            <a:off x="534988" y="317500"/>
            <a:ext cx="144462" cy="144463"/>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6" name="L 形 5"/>
          <p:cNvSpPr/>
          <p:nvPr/>
        </p:nvSpPr>
        <p:spPr>
          <a:xfrm rot="13498344">
            <a:off x="265113" y="317500"/>
            <a:ext cx="144462" cy="144463"/>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13318" name="Shape 1794"/>
          <p:cNvSpPr>
            <a:spLocks noChangeArrowheads="1"/>
          </p:cNvSpPr>
          <p:nvPr/>
        </p:nvSpPr>
        <p:spPr bwMode="auto">
          <a:xfrm>
            <a:off x="2595562" y="971550"/>
            <a:ext cx="3744416" cy="442913"/>
          </a:xfrm>
          <a:prstGeom prst="roundRect">
            <a:avLst>
              <a:gd name="adj" fmla="val 50000"/>
            </a:avLst>
          </a:prstGeom>
          <a:solidFill>
            <a:schemeClr val="accent1"/>
          </a:solidFill>
          <a:ln w="12700">
            <a:noFill/>
            <a:round/>
            <a:headEnd/>
            <a:tailEnd/>
          </a:ln>
        </p:spPr>
        <p:txBody>
          <a:bodyPr lIns="14288" tIns="14288" rIns="14288" bIns="14288" anchor="ctr"/>
          <a:lstStyle/>
          <a:p>
            <a:endParaRPr lang="zh-CN" altLang="en-US" sz="1300">
              <a:latin typeface="Calibri" pitchFamily="34" charset="0"/>
            </a:endParaRPr>
          </a:p>
        </p:txBody>
      </p:sp>
      <p:sp>
        <p:nvSpPr>
          <p:cNvPr id="13319" name="Text Placeholder 3"/>
          <p:cNvSpPr txBox="1">
            <a:spLocks noChangeArrowheads="1"/>
          </p:cNvSpPr>
          <p:nvPr/>
        </p:nvSpPr>
        <p:spPr bwMode="auto">
          <a:xfrm>
            <a:off x="2771800" y="1018242"/>
            <a:ext cx="3744416" cy="306387"/>
          </a:xfrm>
          <a:prstGeom prst="rect">
            <a:avLst/>
          </a:prstGeom>
          <a:noFill/>
          <a:ln w="9525">
            <a:noFill/>
            <a:miter lim="800000"/>
            <a:headEnd/>
            <a:tailEnd/>
          </a:ln>
        </p:spPr>
        <p:txBody>
          <a:bodyPr lIns="0" tIns="0" rIns="0" bIns="0" anchor="ctr"/>
          <a:lstStyle/>
          <a:p>
            <a:r>
              <a:rPr lang="zh-CN" altLang="en-US" sz="1600" b="1" dirty="0">
                <a:solidFill>
                  <a:srgbClr val="FDFDFD"/>
                </a:solidFill>
                <a:latin typeface="Calibri" pitchFamily="34" charset="0"/>
              </a:rPr>
              <a:t>纵向科研经费预算模板</a:t>
            </a:r>
            <a:r>
              <a:rPr lang="en-US" altLang="zh-CN" sz="1600" b="1" dirty="0">
                <a:solidFill>
                  <a:srgbClr val="FDFDFD"/>
                </a:solidFill>
                <a:latin typeface="Calibri" pitchFamily="34" charset="0"/>
              </a:rPr>
              <a:t>——</a:t>
            </a:r>
            <a:r>
              <a:rPr lang="zh-CN" altLang="en-US" sz="1600" b="1" dirty="0">
                <a:solidFill>
                  <a:srgbClr val="FF0000"/>
                </a:solidFill>
                <a:latin typeface="Calibri" pitchFamily="34" charset="0"/>
              </a:rPr>
              <a:t>要点解读</a:t>
            </a:r>
          </a:p>
        </p:txBody>
      </p:sp>
      <p:sp>
        <p:nvSpPr>
          <p:cNvPr id="21" name="圆角矩形 20"/>
          <p:cNvSpPr/>
          <p:nvPr/>
        </p:nvSpPr>
        <p:spPr>
          <a:xfrm>
            <a:off x="495624" y="1569104"/>
            <a:ext cx="7191375" cy="3162879"/>
          </a:xfrm>
          <a:prstGeom prst="roundRect">
            <a:avLst>
              <a:gd name="adj" fmla="val 0"/>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13321" name="TextBox 21"/>
          <p:cNvSpPr txBox="1">
            <a:spLocks noChangeArrowheads="1"/>
          </p:cNvSpPr>
          <p:nvPr/>
        </p:nvSpPr>
        <p:spPr bwMode="auto">
          <a:xfrm>
            <a:off x="706770" y="1639453"/>
            <a:ext cx="6608058" cy="323358"/>
          </a:xfrm>
          <a:prstGeom prst="rect">
            <a:avLst/>
          </a:prstGeom>
          <a:noFill/>
          <a:ln w="9525">
            <a:noFill/>
            <a:miter lim="800000"/>
            <a:headEnd/>
            <a:tailEnd/>
          </a:ln>
        </p:spPr>
        <p:txBody>
          <a:bodyPr wrap="square" lIns="0" tIns="0" rIns="0" bIns="0">
            <a:spAutoFit/>
          </a:bodyPr>
          <a:lstStyle/>
          <a:p>
            <a:pPr algn="just">
              <a:lnSpc>
                <a:spcPct val="150000"/>
              </a:lnSpc>
            </a:pPr>
            <a:r>
              <a:rPr lang="en-US" altLang="zh-CN" sz="1600" b="1" i="0" cap="all" dirty="0">
                <a:solidFill>
                  <a:srgbClr val="333333"/>
                </a:solidFill>
                <a:effectLst/>
                <a:latin typeface="Raleway" panose="020F0502020204030204" pitchFamily="2" charset="0"/>
              </a:rPr>
              <a:t> 1.</a:t>
            </a:r>
            <a:r>
              <a:rPr lang="zh-CN" altLang="en-US" sz="1600" b="1" i="0" cap="all" dirty="0">
                <a:solidFill>
                  <a:srgbClr val="333333"/>
                </a:solidFill>
                <a:effectLst/>
                <a:latin typeface="Raleway" panose="020F0502020204030204" pitchFamily="2" charset="0"/>
              </a:rPr>
              <a:t> 出国出境不纳入因公出国管理范畴。</a:t>
            </a:r>
            <a:r>
              <a:rPr lang="en-US" altLang="zh-CN" sz="1600" dirty="0">
                <a:solidFill>
                  <a:srgbClr val="404040"/>
                </a:solidFill>
                <a:latin typeface="微软雅黑" pitchFamily="34" charset="-122"/>
                <a:ea typeface="微软雅黑" pitchFamily="34" charset="-122"/>
              </a:rPr>
              <a:t> </a:t>
            </a:r>
          </a:p>
        </p:txBody>
      </p:sp>
      <p:sp>
        <p:nvSpPr>
          <p:cNvPr id="23" name="矩形 93"/>
          <p:cNvSpPr/>
          <p:nvPr/>
        </p:nvSpPr>
        <p:spPr>
          <a:xfrm>
            <a:off x="370130" y="1345897"/>
            <a:ext cx="287337" cy="287337"/>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24" name="矩形 93"/>
          <p:cNvSpPr/>
          <p:nvPr/>
        </p:nvSpPr>
        <p:spPr>
          <a:xfrm rot="10800000">
            <a:off x="7687000" y="4587974"/>
            <a:ext cx="309617" cy="235228"/>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grpSp>
        <p:nvGrpSpPr>
          <p:cNvPr id="13325" name="组合 7"/>
          <p:cNvGrpSpPr>
            <a:grpSpLocks/>
          </p:cNvGrpSpPr>
          <p:nvPr/>
        </p:nvGrpSpPr>
        <p:grpSpPr bwMode="auto">
          <a:xfrm>
            <a:off x="1589088" y="858838"/>
            <a:ext cx="720725" cy="663575"/>
            <a:chOff x="2776628" y="1394977"/>
            <a:chExt cx="1860602" cy="1450218"/>
          </a:xfrm>
        </p:grpSpPr>
        <p:sp>
          <p:nvSpPr>
            <p:cNvPr id="40" name="等腰三角形 5"/>
            <p:cNvSpPr/>
            <p:nvPr/>
          </p:nvSpPr>
          <p:spPr>
            <a:xfrm rot="5400000">
              <a:off x="2981820" y="1189785"/>
              <a:ext cx="1450218" cy="1860602"/>
            </a:xfrm>
            <a:custGeom>
              <a:avLst/>
              <a:gdLst/>
              <a:ahLst/>
              <a:cxnLst/>
              <a:rect l="l" t="t" r="r" b="b"/>
              <a:pathLst>
                <a:path w="1450218" h="1860602">
                  <a:moveTo>
                    <a:pt x="0" y="1860602"/>
                  </a:moveTo>
                  <a:lnTo>
                    <a:pt x="0" y="132410"/>
                  </a:lnTo>
                  <a:lnTo>
                    <a:pt x="582757" y="132410"/>
                  </a:lnTo>
                  <a:lnTo>
                    <a:pt x="725109" y="0"/>
                  </a:lnTo>
                  <a:lnTo>
                    <a:pt x="867461" y="132410"/>
                  </a:lnTo>
                  <a:lnTo>
                    <a:pt x="1450218" y="132410"/>
                  </a:lnTo>
                  <a:lnTo>
                    <a:pt x="1450218" y="186060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41" name="TextBox 40"/>
            <p:cNvSpPr txBox="1"/>
            <p:nvPr/>
          </p:nvSpPr>
          <p:spPr>
            <a:xfrm>
              <a:off x="2961048" y="1655182"/>
              <a:ext cx="1336027" cy="807161"/>
            </a:xfrm>
            <a:prstGeom prst="rect">
              <a:avLst/>
            </a:prstGeom>
            <a:noFill/>
          </p:spPr>
          <p:txBody>
            <a:bodyPr lIns="0" tIns="0" rIns="0" bIns="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fontAlgn="auto">
                <a:spcBef>
                  <a:spcPts val="0"/>
                </a:spcBef>
                <a:spcAft>
                  <a:spcPts val="0"/>
                </a:spcAft>
                <a:buFontTx/>
                <a:buNone/>
                <a:defRPr/>
              </a:pPr>
              <a:r>
                <a:rPr lang="en-US" altLang="zh-CN" sz="2400" b="1" spc="300" dirty="0"/>
                <a:t>02</a:t>
              </a:r>
              <a:endParaRPr lang="zh-CN" altLang="en-US" sz="3600" b="1" spc="300" dirty="0"/>
            </a:p>
          </p:txBody>
        </p:sp>
      </p:grpSp>
      <p:sp>
        <p:nvSpPr>
          <p:cNvPr id="2" name="TextBox 21">
            <a:extLst>
              <a:ext uri="{FF2B5EF4-FFF2-40B4-BE49-F238E27FC236}">
                <a16:creationId xmlns:a16="http://schemas.microsoft.com/office/drawing/2014/main" id="{69470567-42FE-7D39-2898-C60F9BA58BAE}"/>
              </a:ext>
            </a:extLst>
          </p:cNvPr>
          <p:cNvSpPr txBox="1">
            <a:spLocks noChangeArrowheads="1"/>
          </p:cNvSpPr>
          <p:nvPr/>
        </p:nvSpPr>
        <p:spPr bwMode="auto">
          <a:xfrm>
            <a:off x="706770" y="2024340"/>
            <a:ext cx="6311900" cy="323358"/>
          </a:xfrm>
          <a:prstGeom prst="rect">
            <a:avLst/>
          </a:prstGeom>
          <a:noFill/>
          <a:ln w="9525">
            <a:noFill/>
            <a:miter lim="800000"/>
            <a:headEnd/>
            <a:tailEnd/>
          </a:ln>
        </p:spPr>
        <p:txBody>
          <a:bodyPr wrap="square" lIns="0" tIns="0" rIns="0" bIns="0">
            <a:spAutoFit/>
          </a:bodyPr>
          <a:lstStyle/>
          <a:p>
            <a:pPr algn="just">
              <a:lnSpc>
                <a:spcPct val="150000"/>
              </a:lnSpc>
            </a:pPr>
            <a:r>
              <a:rPr lang="en-US" altLang="zh-CN" sz="1600" b="1" i="0" cap="all" dirty="0">
                <a:solidFill>
                  <a:srgbClr val="333333"/>
                </a:solidFill>
                <a:effectLst/>
                <a:latin typeface="Raleway" panose="020F0502020204030204" pitchFamily="2" charset="0"/>
              </a:rPr>
              <a:t> 2.</a:t>
            </a:r>
            <a:r>
              <a:rPr lang="zh-CN" altLang="en-US" sz="1600" b="1" i="0" cap="all" dirty="0">
                <a:solidFill>
                  <a:srgbClr val="333333"/>
                </a:solidFill>
                <a:effectLst/>
                <a:latin typeface="Raleway" panose="020F0502020204030204" pitchFamily="2" charset="0"/>
              </a:rPr>
              <a:t>会议费支出本着勤俭节约原则自行安排，据实报销。</a:t>
            </a:r>
            <a:endParaRPr lang="en-US" altLang="zh-CN" sz="1600" dirty="0">
              <a:solidFill>
                <a:srgbClr val="404040"/>
              </a:solidFill>
              <a:latin typeface="微软雅黑" pitchFamily="34" charset="-122"/>
              <a:ea typeface="微软雅黑" pitchFamily="34" charset="-122"/>
            </a:endParaRPr>
          </a:p>
        </p:txBody>
      </p:sp>
      <p:sp>
        <p:nvSpPr>
          <p:cNvPr id="7" name="TextBox 21">
            <a:extLst>
              <a:ext uri="{FF2B5EF4-FFF2-40B4-BE49-F238E27FC236}">
                <a16:creationId xmlns:a16="http://schemas.microsoft.com/office/drawing/2014/main" id="{20EAB48F-CE58-8F01-B7E7-494B625ADEC2}"/>
              </a:ext>
            </a:extLst>
          </p:cNvPr>
          <p:cNvSpPr txBox="1">
            <a:spLocks noChangeArrowheads="1"/>
          </p:cNvSpPr>
          <p:nvPr/>
        </p:nvSpPr>
        <p:spPr bwMode="auto">
          <a:xfrm>
            <a:off x="762000" y="3556981"/>
            <a:ext cx="6311900" cy="323358"/>
          </a:xfrm>
          <a:prstGeom prst="rect">
            <a:avLst/>
          </a:prstGeom>
          <a:noFill/>
          <a:ln w="9525">
            <a:noFill/>
            <a:miter lim="800000"/>
            <a:headEnd/>
            <a:tailEnd/>
          </a:ln>
        </p:spPr>
        <p:txBody>
          <a:bodyPr wrap="square" lIns="0" tIns="0" rIns="0" bIns="0">
            <a:spAutoFit/>
          </a:bodyPr>
          <a:lstStyle/>
          <a:p>
            <a:pPr algn="just">
              <a:lnSpc>
                <a:spcPct val="150000"/>
              </a:lnSpc>
            </a:pPr>
            <a:r>
              <a:rPr lang="en-US" altLang="zh-CN" sz="1600" b="1" i="0" cap="all" dirty="0">
                <a:solidFill>
                  <a:srgbClr val="333333"/>
                </a:solidFill>
                <a:effectLst/>
                <a:latin typeface="Raleway" panose="020F0502020204030204" pitchFamily="2" charset="0"/>
              </a:rPr>
              <a:t>5.</a:t>
            </a:r>
            <a:r>
              <a:rPr lang="zh-CN" altLang="en-US" sz="1600" b="1" i="0" cap="all" dirty="0">
                <a:solidFill>
                  <a:srgbClr val="333333"/>
                </a:solidFill>
                <a:effectLst/>
                <a:latin typeface="Raleway" panose="020F0502020204030204" pitchFamily="2" charset="0"/>
              </a:rPr>
              <a:t>科研项目负责人审批。（签合同：＞</a:t>
            </a:r>
            <a:r>
              <a:rPr lang="en-US" altLang="zh-CN" sz="1600" b="1" i="0" cap="all" dirty="0">
                <a:solidFill>
                  <a:srgbClr val="333333"/>
                </a:solidFill>
                <a:effectLst/>
                <a:latin typeface="Raleway" panose="020F0502020204030204" pitchFamily="2" charset="0"/>
              </a:rPr>
              <a:t>1</a:t>
            </a:r>
            <a:r>
              <a:rPr lang="zh-CN" altLang="en-US" sz="1600" b="1" i="0" cap="all" dirty="0">
                <a:solidFill>
                  <a:srgbClr val="333333"/>
                </a:solidFill>
                <a:effectLst/>
                <a:latin typeface="Raleway" panose="020F0502020204030204" pitchFamily="2" charset="0"/>
              </a:rPr>
              <a:t>万服务类、</a:t>
            </a:r>
            <a:r>
              <a:rPr lang="en-US" altLang="zh-CN" sz="1600" b="1" i="0" cap="all" dirty="0">
                <a:solidFill>
                  <a:srgbClr val="333333"/>
                </a:solidFill>
                <a:effectLst/>
                <a:latin typeface="Raleway" panose="020F0502020204030204" pitchFamily="2" charset="0"/>
              </a:rPr>
              <a:t>10-40</a:t>
            </a:r>
            <a:r>
              <a:rPr lang="zh-CN" altLang="en-US" sz="1600" b="1" i="0" cap="all" dirty="0">
                <a:solidFill>
                  <a:srgbClr val="333333"/>
                </a:solidFill>
                <a:effectLst/>
                <a:latin typeface="Raleway" panose="020F0502020204030204" pitchFamily="2" charset="0"/>
              </a:rPr>
              <a:t>万，≥</a:t>
            </a:r>
            <a:r>
              <a:rPr lang="en-US" altLang="zh-CN" sz="1600" b="1" i="0" cap="all" dirty="0">
                <a:solidFill>
                  <a:srgbClr val="333333"/>
                </a:solidFill>
                <a:effectLst/>
                <a:latin typeface="Raleway" panose="020F0502020204030204" pitchFamily="2" charset="0"/>
              </a:rPr>
              <a:t>40</a:t>
            </a:r>
            <a:r>
              <a:rPr lang="zh-CN" altLang="en-US" sz="1600" b="1" i="0" cap="all" dirty="0">
                <a:solidFill>
                  <a:srgbClr val="333333"/>
                </a:solidFill>
                <a:effectLst/>
                <a:latin typeface="Raleway" panose="020F0502020204030204" pitchFamily="2" charset="0"/>
              </a:rPr>
              <a:t>万）</a:t>
            </a:r>
            <a:endParaRPr lang="en-US" altLang="zh-CN" sz="1600" dirty="0">
              <a:solidFill>
                <a:srgbClr val="404040"/>
              </a:solidFill>
              <a:latin typeface="微软雅黑" pitchFamily="34" charset="-122"/>
              <a:ea typeface="微软雅黑" pitchFamily="34" charset="-122"/>
            </a:endParaRPr>
          </a:p>
        </p:txBody>
      </p:sp>
      <p:sp>
        <p:nvSpPr>
          <p:cNvPr id="9" name="TextBox 21">
            <a:extLst>
              <a:ext uri="{FF2B5EF4-FFF2-40B4-BE49-F238E27FC236}">
                <a16:creationId xmlns:a16="http://schemas.microsoft.com/office/drawing/2014/main" id="{6A0AC91D-9DB1-415E-D64E-671BA389856B}"/>
              </a:ext>
            </a:extLst>
          </p:cNvPr>
          <p:cNvSpPr txBox="1">
            <a:spLocks noChangeArrowheads="1"/>
          </p:cNvSpPr>
          <p:nvPr/>
        </p:nvSpPr>
        <p:spPr bwMode="auto">
          <a:xfrm>
            <a:off x="762000" y="3200094"/>
            <a:ext cx="6311900" cy="323358"/>
          </a:xfrm>
          <a:prstGeom prst="rect">
            <a:avLst/>
          </a:prstGeom>
          <a:noFill/>
          <a:ln w="9525">
            <a:noFill/>
            <a:miter lim="800000"/>
            <a:headEnd/>
            <a:tailEnd/>
          </a:ln>
        </p:spPr>
        <p:txBody>
          <a:bodyPr wrap="square" lIns="0" tIns="0" rIns="0" bIns="0">
            <a:spAutoFit/>
          </a:bodyPr>
          <a:lstStyle/>
          <a:p>
            <a:pPr algn="just">
              <a:lnSpc>
                <a:spcPct val="150000"/>
              </a:lnSpc>
            </a:pPr>
            <a:r>
              <a:rPr lang="en-US" altLang="zh-CN" sz="1600" b="1" i="0" cap="all" dirty="0">
                <a:solidFill>
                  <a:srgbClr val="333333"/>
                </a:solidFill>
                <a:effectLst/>
                <a:latin typeface="Raleway" panose="020F0502020204030204" pitchFamily="2" charset="0"/>
              </a:rPr>
              <a:t>4.</a:t>
            </a:r>
            <a:r>
              <a:rPr lang="zh-CN" altLang="en-US" sz="1600" b="1" i="0" cap="all" dirty="0">
                <a:solidFill>
                  <a:srgbClr val="333333"/>
                </a:solidFill>
                <a:effectLst/>
                <a:latin typeface="Raleway" panose="020F0502020204030204" pitchFamily="2" charset="0"/>
              </a:rPr>
              <a:t>劳务费未作比例限制。</a:t>
            </a:r>
            <a:endParaRPr lang="en-US" altLang="zh-CN" sz="1600" dirty="0">
              <a:solidFill>
                <a:srgbClr val="404040"/>
              </a:solidFill>
              <a:latin typeface="微软雅黑" pitchFamily="34" charset="-122"/>
              <a:ea typeface="微软雅黑" pitchFamily="34" charset="-122"/>
            </a:endParaRPr>
          </a:p>
        </p:txBody>
      </p:sp>
      <p:sp>
        <p:nvSpPr>
          <p:cNvPr id="10" name="TextBox 21">
            <a:extLst>
              <a:ext uri="{FF2B5EF4-FFF2-40B4-BE49-F238E27FC236}">
                <a16:creationId xmlns:a16="http://schemas.microsoft.com/office/drawing/2014/main" id="{4B5ADAD1-3267-343E-E6D9-E40FE7490DC6}"/>
              </a:ext>
            </a:extLst>
          </p:cNvPr>
          <p:cNvSpPr txBox="1">
            <a:spLocks noChangeArrowheads="1"/>
          </p:cNvSpPr>
          <p:nvPr/>
        </p:nvSpPr>
        <p:spPr bwMode="auto">
          <a:xfrm>
            <a:off x="762000" y="2434394"/>
            <a:ext cx="7023926" cy="692690"/>
          </a:xfrm>
          <a:prstGeom prst="rect">
            <a:avLst/>
          </a:prstGeom>
          <a:noFill/>
          <a:ln w="9525">
            <a:noFill/>
            <a:miter lim="800000"/>
            <a:headEnd/>
            <a:tailEnd/>
          </a:ln>
        </p:spPr>
        <p:txBody>
          <a:bodyPr wrap="square" lIns="0" tIns="0" rIns="0" bIns="0">
            <a:spAutoFit/>
          </a:bodyPr>
          <a:lstStyle/>
          <a:p>
            <a:pPr algn="just">
              <a:lnSpc>
                <a:spcPct val="150000"/>
              </a:lnSpc>
            </a:pPr>
            <a:r>
              <a:rPr lang="en-US" altLang="zh-CN" sz="1600" b="1" i="0" cap="all" dirty="0">
                <a:solidFill>
                  <a:srgbClr val="333333"/>
                </a:solidFill>
                <a:effectLst/>
                <a:latin typeface="Raleway" panose="020F0502020204030204" pitchFamily="2" charset="0"/>
              </a:rPr>
              <a:t>3.</a:t>
            </a:r>
            <a:r>
              <a:rPr lang="zh-CN" altLang="en-US" sz="1600" b="1" i="0" cap="all" dirty="0">
                <a:solidFill>
                  <a:srgbClr val="333333"/>
                </a:solidFill>
                <a:effectLst/>
                <a:latin typeface="Raleway" panose="020F0502020204030204" pitchFamily="2" charset="0"/>
              </a:rPr>
              <a:t>因科研需要但无法由直接经费列支的通用设备、办公用品、耗材、</a:t>
            </a:r>
            <a:r>
              <a:rPr lang="zh-CN" altLang="en-US" sz="1600" b="1" i="0" cap="all" dirty="0">
                <a:solidFill>
                  <a:srgbClr val="FF0000"/>
                </a:solidFill>
                <a:effectLst/>
                <a:latin typeface="Raleway" panose="020F0502020204030204" pitchFamily="2" charset="0"/>
              </a:rPr>
              <a:t>非充值性质</a:t>
            </a:r>
            <a:r>
              <a:rPr lang="zh-CN" altLang="en-US" sz="1600" b="1" i="0" cap="all" dirty="0">
                <a:solidFill>
                  <a:srgbClr val="333333"/>
                </a:solidFill>
                <a:effectLst/>
                <a:latin typeface="Raleway" panose="020F0502020204030204" pitchFamily="2" charset="0"/>
              </a:rPr>
              <a:t>通讯费、网费、汽油费（单笔≤</a:t>
            </a:r>
            <a:r>
              <a:rPr lang="en-US" altLang="zh-CN" sz="1600" cap="all" dirty="0">
                <a:solidFill>
                  <a:srgbClr val="333333"/>
                </a:solidFill>
                <a:latin typeface="Raleway" panose="020F0502020204030204" pitchFamily="2" charset="0"/>
              </a:rPr>
              <a:t>800</a:t>
            </a:r>
            <a:r>
              <a:rPr lang="zh-CN" altLang="en-US" sz="1600" b="1" i="0" cap="all" dirty="0">
                <a:solidFill>
                  <a:srgbClr val="333333"/>
                </a:solidFill>
                <a:effectLst/>
                <a:latin typeface="Raleway" panose="020F0502020204030204" pitchFamily="2" charset="0"/>
              </a:rPr>
              <a:t>）、科研用房使用费可在绩效经费中列支。</a:t>
            </a:r>
            <a:endParaRPr lang="en-US" altLang="zh-CN" sz="1600" dirty="0">
              <a:solidFill>
                <a:srgbClr val="404040"/>
              </a:solidFill>
              <a:latin typeface="微软雅黑" pitchFamily="34" charset="-122"/>
              <a:ea typeface="微软雅黑" pitchFamily="34" charset="-122"/>
            </a:endParaRPr>
          </a:p>
        </p:txBody>
      </p:sp>
      <p:sp>
        <p:nvSpPr>
          <p:cNvPr id="18" name="TextBox 21">
            <a:extLst>
              <a:ext uri="{FF2B5EF4-FFF2-40B4-BE49-F238E27FC236}">
                <a16:creationId xmlns:a16="http://schemas.microsoft.com/office/drawing/2014/main" id="{71D47184-35CD-D843-A60F-7E3AC7D3F753}"/>
              </a:ext>
            </a:extLst>
          </p:cNvPr>
          <p:cNvSpPr txBox="1">
            <a:spLocks noChangeArrowheads="1"/>
          </p:cNvSpPr>
          <p:nvPr/>
        </p:nvSpPr>
        <p:spPr bwMode="auto">
          <a:xfrm>
            <a:off x="762000" y="4182285"/>
            <a:ext cx="6311900" cy="323358"/>
          </a:xfrm>
          <a:prstGeom prst="rect">
            <a:avLst/>
          </a:prstGeom>
          <a:noFill/>
          <a:ln w="9525">
            <a:noFill/>
            <a:miter lim="800000"/>
            <a:headEnd/>
            <a:tailEnd/>
          </a:ln>
        </p:spPr>
        <p:txBody>
          <a:bodyPr wrap="square" lIns="0" tIns="0" rIns="0" bIns="0">
            <a:spAutoFit/>
          </a:bodyPr>
          <a:lstStyle/>
          <a:p>
            <a:pPr algn="just">
              <a:lnSpc>
                <a:spcPct val="150000"/>
              </a:lnSpc>
            </a:pPr>
            <a:r>
              <a:rPr lang="en-US" altLang="zh-CN" sz="1600" b="1" i="0" cap="all" dirty="0">
                <a:solidFill>
                  <a:srgbClr val="333333"/>
                </a:solidFill>
                <a:effectLst/>
                <a:latin typeface="Raleway" panose="020F0502020204030204" pitchFamily="2" charset="0"/>
              </a:rPr>
              <a:t>7.</a:t>
            </a:r>
            <a:r>
              <a:rPr lang="zh-CN" altLang="en-US" sz="1600" b="1" i="0" cap="all" dirty="0">
                <a:solidFill>
                  <a:srgbClr val="333333"/>
                </a:solidFill>
                <a:effectLst/>
                <a:latin typeface="Raleway" panose="020F0502020204030204" pitchFamily="2" charset="0"/>
              </a:rPr>
              <a:t>结题后结余经费转入纵向科研发展基金。（一般</a:t>
            </a:r>
            <a:r>
              <a:rPr lang="zh-CN" altLang="en-US" sz="1600" b="1" i="0" cap="all" dirty="0">
                <a:solidFill>
                  <a:srgbClr val="FF0000"/>
                </a:solidFill>
                <a:effectLst/>
                <a:latin typeface="Raleway" panose="020F0502020204030204" pitchFamily="2" charset="0"/>
              </a:rPr>
              <a:t>用于直接支出</a:t>
            </a:r>
            <a:r>
              <a:rPr lang="zh-CN" altLang="en-US" sz="1600" b="1" i="0" cap="all" dirty="0">
                <a:solidFill>
                  <a:srgbClr val="333333"/>
                </a:solidFill>
                <a:effectLst/>
                <a:latin typeface="Raleway" panose="020F0502020204030204" pitchFamily="2" charset="0"/>
              </a:rPr>
              <a:t>）</a:t>
            </a:r>
            <a:endParaRPr lang="en-US" altLang="zh-CN" sz="1600" dirty="0">
              <a:solidFill>
                <a:srgbClr val="404040"/>
              </a:solidFill>
              <a:latin typeface="微软雅黑" pitchFamily="34" charset="-122"/>
              <a:ea typeface="微软雅黑" pitchFamily="34" charset="-122"/>
            </a:endParaRPr>
          </a:p>
        </p:txBody>
      </p:sp>
      <p:sp>
        <p:nvSpPr>
          <p:cNvPr id="13" name="椭圆 12">
            <a:extLst>
              <a:ext uri="{FF2B5EF4-FFF2-40B4-BE49-F238E27FC236}">
                <a16:creationId xmlns:a16="http://schemas.microsoft.com/office/drawing/2014/main" id="{82971755-A9E5-9306-4EC6-2FCA2A9F9AD5}"/>
              </a:ext>
            </a:extLst>
          </p:cNvPr>
          <p:cNvSpPr/>
          <p:nvPr/>
        </p:nvSpPr>
        <p:spPr>
          <a:xfrm>
            <a:off x="7364131" y="1707462"/>
            <a:ext cx="1877691" cy="895957"/>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a:extLst>
              <a:ext uri="{FF2B5EF4-FFF2-40B4-BE49-F238E27FC236}">
                <a16:creationId xmlns:a16="http://schemas.microsoft.com/office/drawing/2014/main" id="{F3B7DD1C-3DAC-5187-DC1B-4FD4C8A3D9C3}"/>
              </a:ext>
            </a:extLst>
          </p:cNvPr>
          <p:cNvSpPr txBox="1"/>
          <p:nvPr/>
        </p:nvSpPr>
        <p:spPr>
          <a:xfrm>
            <a:off x="7317670" y="1921603"/>
            <a:ext cx="2305691" cy="276999"/>
          </a:xfrm>
          <a:prstGeom prst="rect">
            <a:avLst/>
          </a:prstGeom>
          <a:noFill/>
        </p:spPr>
        <p:txBody>
          <a:bodyPr wrap="square" rtlCol="0">
            <a:spAutoFit/>
          </a:bodyPr>
          <a:lstStyle/>
          <a:p>
            <a:r>
              <a:rPr lang="zh-CN" altLang="en-US" sz="1200" b="1" cap="all" dirty="0">
                <a:solidFill>
                  <a:srgbClr val="333333"/>
                </a:solidFill>
                <a:latin typeface="Raleway" panose="020F0502020204030204" pitchFamily="2" charset="0"/>
              </a:rPr>
              <a:t>≤</a:t>
            </a:r>
            <a:r>
              <a:rPr lang="zh-CN" altLang="en-US" sz="1200" b="1" i="0" cap="all" dirty="0">
                <a:solidFill>
                  <a:srgbClr val="333333"/>
                </a:solidFill>
                <a:effectLst/>
                <a:latin typeface="Raleway" panose="020F0502020204030204" pitchFamily="2" charset="0"/>
              </a:rPr>
              <a:t>绩效经费</a:t>
            </a:r>
            <a:r>
              <a:rPr lang="en-US" altLang="zh-CN" sz="1200" b="1" i="0" cap="all" dirty="0">
                <a:solidFill>
                  <a:srgbClr val="333333"/>
                </a:solidFill>
                <a:effectLst/>
                <a:latin typeface="Raleway" panose="020F0502020204030204" pitchFamily="2" charset="0"/>
              </a:rPr>
              <a:t>10%</a:t>
            </a:r>
            <a:r>
              <a:rPr lang="zh-CN" altLang="en-US" sz="1200" b="1" i="0" cap="all" dirty="0">
                <a:solidFill>
                  <a:srgbClr val="333333"/>
                </a:solidFill>
                <a:effectLst/>
                <a:latin typeface="Raleway" panose="020F0502020204030204" pitchFamily="2" charset="0"/>
              </a:rPr>
              <a:t>（自然科学）</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9" name="文本框 18">
            <a:extLst>
              <a:ext uri="{FF2B5EF4-FFF2-40B4-BE49-F238E27FC236}">
                <a16:creationId xmlns:a16="http://schemas.microsoft.com/office/drawing/2014/main" id="{ACB8E81A-5389-B4B5-102C-EA93F9EBFF00}"/>
              </a:ext>
            </a:extLst>
          </p:cNvPr>
          <p:cNvSpPr txBox="1"/>
          <p:nvPr/>
        </p:nvSpPr>
        <p:spPr>
          <a:xfrm>
            <a:off x="7317669" y="2144811"/>
            <a:ext cx="2305691" cy="276999"/>
          </a:xfrm>
          <a:prstGeom prst="rect">
            <a:avLst/>
          </a:prstGeom>
          <a:noFill/>
        </p:spPr>
        <p:txBody>
          <a:bodyPr wrap="square" rtlCol="0">
            <a:spAutoFit/>
          </a:bodyPr>
          <a:lstStyle/>
          <a:p>
            <a:r>
              <a:rPr lang="zh-CN" altLang="en-US" sz="1200" b="1" cap="all" dirty="0">
                <a:solidFill>
                  <a:srgbClr val="333333"/>
                </a:solidFill>
                <a:latin typeface="Raleway" panose="020F0502020204030204" pitchFamily="2" charset="0"/>
              </a:rPr>
              <a:t>≤</a:t>
            </a:r>
            <a:r>
              <a:rPr lang="zh-CN" altLang="en-US" sz="1200" b="1" i="0" cap="all" dirty="0">
                <a:solidFill>
                  <a:srgbClr val="333333"/>
                </a:solidFill>
                <a:effectLst/>
                <a:latin typeface="Raleway" panose="020F0502020204030204" pitchFamily="2" charset="0"/>
              </a:rPr>
              <a:t>绩效经费</a:t>
            </a:r>
            <a:r>
              <a:rPr lang="en-US" altLang="zh-CN" sz="1200" b="1" i="0" cap="all" dirty="0">
                <a:solidFill>
                  <a:srgbClr val="333333"/>
                </a:solidFill>
                <a:effectLst/>
                <a:latin typeface="Raleway" panose="020F0502020204030204" pitchFamily="2" charset="0"/>
              </a:rPr>
              <a:t>20%</a:t>
            </a:r>
            <a:r>
              <a:rPr lang="zh-CN" altLang="en-US" sz="1200" b="1" i="0" cap="all" dirty="0">
                <a:solidFill>
                  <a:srgbClr val="333333"/>
                </a:solidFill>
                <a:effectLst/>
                <a:latin typeface="Raleway" panose="020F0502020204030204" pitchFamily="2" charset="0"/>
              </a:rPr>
              <a:t>（人文社科）</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cxnSp>
        <p:nvCxnSpPr>
          <p:cNvPr id="22" name="直接连接符 21">
            <a:extLst>
              <a:ext uri="{FF2B5EF4-FFF2-40B4-BE49-F238E27FC236}">
                <a16:creationId xmlns:a16="http://schemas.microsoft.com/office/drawing/2014/main" id="{9EA1F193-552E-5CAC-9044-088ACB643371}"/>
              </a:ext>
            </a:extLst>
          </p:cNvPr>
          <p:cNvCxnSpPr/>
          <p:nvPr/>
        </p:nvCxnSpPr>
        <p:spPr>
          <a:xfrm flipV="1">
            <a:off x="7841808" y="2603419"/>
            <a:ext cx="186576" cy="328371"/>
          </a:xfrm>
          <a:prstGeom prst="line">
            <a:avLst/>
          </a:prstGeom>
          <a:ln w="19050"/>
        </p:spPr>
        <p:style>
          <a:lnRef idx="1">
            <a:schemeClr val="dk1"/>
          </a:lnRef>
          <a:fillRef idx="0">
            <a:schemeClr val="dk1"/>
          </a:fillRef>
          <a:effectRef idx="0">
            <a:schemeClr val="dk1"/>
          </a:effectRef>
          <a:fontRef idx="minor">
            <a:schemeClr val="tx1"/>
          </a:fontRef>
        </p:style>
      </p:cxnSp>
      <p:sp>
        <p:nvSpPr>
          <p:cNvPr id="25" name="TextBox 21">
            <a:extLst>
              <a:ext uri="{FF2B5EF4-FFF2-40B4-BE49-F238E27FC236}">
                <a16:creationId xmlns:a16="http://schemas.microsoft.com/office/drawing/2014/main" id="{37C54E9C-DB71-C619-B013-3206C4AACB5D}"/>
              </a:ext>
            </a:extLst>
          </p:cNvPr>
          <p:cNvSpPr txBox="1">
            <a:spLocks noChangeArrowheads="1"/>
          </p:cNvSpPr>
          <p:nvPr/>
        </p:nvSpPr>
        <p:spPr bwMode="auto">
          <a:xfrm>
            <a:off x="755291" y="3888950"/>
            <a:ext cx="6311900" cy="323358"/>
          </a:xfrm>
          <a:prstGeom prst="rect">
            <a:avLst/>
          </a:prstGeom>
          <a:noFill/>
          <a:ln w="9525">
            <a:noFill/>
            <a:miter lim="800000"/>
            <a:headEnd/>
            <a:tailEnd/>
          </a:ln>
        </p:spPr>
        <p:txBody>
          <a:bodyPr wrap="square" lIns="0" tIns="0" rIns="0" bIns="0">
            <a:spAutoFit/>
          </a:bodyPr>
          <a:lstStyle/>
          <a:p>
            <a:pPr algn="just">
              <a:lnSpc>
                <a:spcPct val="150000"/>
              </a:lnSpc>
            </a:pPr>
            <a:r>
              <a:rPr lang="en-US" altLang="zh-CN" sz="1600" b="1" i="0" cap="all" dirty="0">
                <a:solidFill>
                  <a:srgbClr val="333333"/>
                </a:solidFill>
                <a:effectLst/>
                <a:latin typeface="Raleway" panose="020F0502020204030204" pitchFamily="2" charset="0"/>
              </a:rPr>
              <a:t>6.</a:t>
            </a:r>
            <a:r>
              <a:rPr lang="zh-CN" altLang="en-US" sz="1600" b="1" i="0" cap="all" dirty="0">
                <a:solidFill>
                  <a:srgbClr val="333333"/>
                </a:solidFill>
                <a:effectLst/>
                <a:latin typeface="Raleway" panose="020F0502020204030204" pitchFamily="2" charset="0"/>
              </a:rPr>
              <a:t>纵向科研无接待费预算。</a:t>
            </a:r>
            <a:endParaRPr lang="en-US" altLang="zh-CN" sz="1600" dirty="0">
              <a:solidFill>
                <a:srgbClr val="404040"/>
              </a:solidFill>
              <a:latin typeface="微软雅黑" pitchFamily="34" charset="-122"/>
              <a:ea typeface="微软雅黑" pitchFamily="34" charset="-122"/>
            </a:endParaRPr>
          </a:p>
        </p:txBody>
      </p:sp>
    </p:spTree>
    <p:extLst>
      <p:ext uri="{BB962C8B-B14F-4D97-AF65-F5344CB8AC3E}">
        <p14:creationId xmlns:p14="http://schemas.microsoft.com/office/powerpoint/2010/main" val="1496267336"/>
      </p:ext>
    </p:extLst>
  </p:cSld>
  <p:clrMapOvr>
    <a:masterClrMapping/>
  </p:clrMapOvr>
  <p:transition spd="med" advTm="0">
    <p:fade/>
  </p:transition>
</p:sld>
</file>

<file path=ppt/theme/theme1.xml><?xml version="1.0" encoding="utf-8"?>
<a:theme xmlns:a="http://schemas.openxmlformats.org/drawingml/2006/main" name="Office 主题">
  <a:themeElements>
    <a:clrScheme name="自定义 237">
      <a:dk1>
        <a:sysClr val="windowText" lastClr="000000"/>
      </a:dk1>
      <a:lt1>
        <a:sysClr val="window" lastClr="FFFFFF"/>
      </a:lt1>
      <a:dk2>
        <a:srgbClr val="1F497D"/>
      </a:dk2>
      <a:lt2>
        <a:srgbClr val="EEECE1"/>
      </a:lt2>
      <a:accent1>
        <a:srgbClr val="005DA2"/>
      </a:accent1>
      <a:accent2>
        <a:srgbClr val="C4C7CB"/>
      </a:accent2>
      <a:accent3>
        <a:srgbClr val="7F7F7F"/>
      </a:accent3>
      <a:accent4>
        <a:srgbClr val="7F7F7F"/>
      </a:accent4>
      <a:accent5>
        <a:srgbClr val="7F7F7F"/>
      </a:accent5>
      <a:accent6>
        <a:srgbClr val="7F7F7F"/>
      </a:accent6>
      <a:hlink>
        <a:srgbClr val="17365D"/>
      </a:hlink>
      <a:folHlink>
        <a:srgbClr val="548DD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1200" dirty="0" smtClean="0">
            <a:solidFill>
              <a:schemeClr val="tx1">
                <a:lumMod val="75000"/>
                <a:lumOff val="25000"/>
              </a:schemeClr>
            </a:solidFill>
            <a:latin typeface="微软雅黑" panose="020B0503020204020204" pitchFamily="34" charset="-122"/>
            <a:ea typeface="微软雅黑" panose="020B0503020204020204" pitchFamily="34"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3024</TotalTime>
  <Words>3869</Words>
  <Application>Microsoft Office PowerPoint</Application>
  <PresentationFormat>全屏显示(16:9)</PresentationFormat>
  <Paragraphs>583</Paragraphs>
  <Slides>29</Slides>
  <Notes>2</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29</vt:i4>
      </vt:variant>
    </vt:vector>
  </HeadingPairs>
  <TitlesOfParts>
    <vt:vector size="39" baseType="lpstr">
      <vt:lpstr>等线</vt:lpstr>
      <vt:lpstr>仿宋_GB2312</vt:lpstr>
      <vt:lpstr>楷体_GB2312</vt:lpstr>
      <vt:lpstr>宋体</vt:lpstr>
      <vt:lpstr>微软雅黑</vt:lpstr>
      <vt:lpstr>Arial</vt:lpstr>
      <vt:lpstr>Calibri</vt:lpstr>
      <vt:lpstr>Raleway</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颖 陈</cp:lastModifiedBy>
  <cp:revision>607</cp:revision>
  <dcterms:created xsi:type="dcterms:W3CDTF">2015-12-11T17:46:00Z</dcterms:created>
  <dcterms:modified xsi:type="dcterms:W3CDTF">2023-11-06T03:11:09Z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2052-10.1.0.7469</vt:lpwstr>
  </property>
</Properties>
</file>